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6"/>
  </p:notesMasterIdLst>
  <p:sldIdLst>
    <p:sldId id="256" r:id="rId4"/>
    <p:sldId id="448" r:id="rId5"/>
    <p:sldId id="257" r:id="rId6"/>
    <p:sldId id="258" r:id="rId7"/>
    <p:sldId id="452" r:id="rId8"/>
    <p:sldId id="449" r:id="rId9"/>
    <p:sldId id="450" r:id="rId10"/>
    <p:sldId id="451" r:id="rId11"/>
    <p:sldId id="454" r:id="rId12"/>
    <p:sldId id="455" r:id="rId13"/>
    <p:sldId id="457" r:id="rId14"/>
    <p:sldId id="275" r:id="rId15"/>
    <p:sldId id="458" r:id="rId16"/>
    <p:sldId id="466" r:id="rId17"/>
    <p:sldId id="459" r:id="rId18"/>
    <p:sldId id="460" r:id="rId19"/>
    <p:sldId id="259" r:id="rId20"/>
    <p:sldId id="468" r:id="rId21"/>
    <p:sldId id="990" r:id="rId22"/>
    <p:sldId id="10551" r:id="rId23"/>
    <p:sldId id="991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ie Everatt" initials="JE" lastIdx="1" clrIdx="0">
    <p:extLst>
      <p:ext uri="{19B8F6BF-5375-455C-9EA6-DF929625EA0E}">
        <p15:presenceInfo xmlns:p15="http://schemas.microsoft.com/office/powerpoint/2012/main" userId="S::josiee@nicd.ac.za::5da83bd8-dce4-4c24-b25a-5d39307e9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52"/>
    <a:srgbClr val="78B244"/>
    <a:srgbClr val="85CE45"/>
    <a:srgbClr val="79B144"/>
    <a:srgbClr val="00FA00"/>
    <a:srgbClr val="4E8F00"/>
    <a:srgbClr val="A5CE39"/>
    <a:srgbClr val="E4AA05"/>
    <a:srgbClr val="D8D8D8"/>
    <a:srgbClr val="CAB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00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208" y="4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286BA6-62E7-0F4C-9FC7-4CDADD07273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70503097-9F07-6A4D-8061-ED8FA588C00C}">
      <dgm:prSet phldrT="[Text]"/>
      <dgm:spPr/>
      <dgm:t>
        <a:bodyPr/>
        <a:lstStyle/>
        <a:p>
          <a:r>
            <a:rPr lang="en-US" dirty="0"/>
            <a:t>Base calling and Consensus sequence generation</a:t>
          </a:r>
          <a:endParaRPr lang="en-GB" dirty="0"/>
        </a:p>
      </dgm:t>
    </dgm:pt>
    <dgm:pt modelId="{66D5B37B-43F7-4843-B083-A12A47606533}" type="parTrans" cxnId="{D0AB03C4-BD01-DE46-84EC-692CCC2EA049}">
      <dgm:prSet/>
      <dgm:spPr/>
      <dgm:t>
        <a:bodyPr/>
        <a:lstStyle/>
        <a:p>
          <a:endParaRPr lang="en-GB"/>
        </a:p>
      </dgm:t>
    </dgm:pt>
    <dgm:pt modelId="{C6426F13-6EEB-4544-BDE3-C92A11C1F69D}" type="sibTrans" cxnId="{D0AB03C4-BD01-DE46-84EC-692CCC2EA049}">
      <dgm:prSet/>
      <dgm:spPr/>
      <dgm:t>
        <a:bodyPr/>
        <a:lstStyle/>
        <a:p>
          <a:endParaRPr lang="en-GB"/>
        </a:p>
      </dgm:t>
    </dgm:pt>
    <dgm:pt modelId="{53775E09-1065-AA48-A65E-126EC4FA29F5}">
      <dgm:prSet phldrT="[Text]"/>
      <dgm:spPr/>
      <dgm:t>
        <a:bodyPr/>
        <a:lstStyle/>
        <a:p>
          <a:r>
            <a:rPr lang="en-GB" dirty="0"/>
            <a:t>Output: .</a:t>
          </a:r>
          <a:r>
            <a:rPr lang="en-GB" dirty="0" err="1"/>
            <a:t>fasta</a:t>
          </a:r>
          <a:endParaRPr lang="en-GB" dirty="0"/>
        </a:p>
      </dgm:t>
    </dgm:pt>
    <dgm:pt modelId="{40BA262E-FF17-5F47-87BA-0C11ED8E97F2}" type="parTrans" cxnId="{8101CA73-5BD4-E340-B63D-3DAF6DFB9F0D}">
      <dgm:prSet/>
      <dgm:spPr/>
      <dgm:t>
        <a:bodyPr/>
        <a:lstStyle/>
        <a:p>
          <a:endParaRPr lang="en-GB"/>
        </a:p>
      </dgm:t>
    </dgm:pt>
    <dgm:pt modelId="{70F4D43B-0CE7-734B-BE43-7AB219A848D5}" type="sibTrans" cxnId="{8101CA73-5BD4-E340-B63D-3DAF6DFB9F0D}">
      <dgm:prSet/>
      <dgm:spPr/>
      <dgm:t>
        <a:bodyPr/>
        <a:lstStyle/>
        <a:p>
          <a:endParaRPr lang="en-GB"/>
        </a:p>
      </dgm:t>
    </dgm:pt>
    <dgm:pt modelId="{59DF06F8-0D2A-A743-93C1-DF1755822A33}" type="pres">
      <dgm:prSet presAssocID="{C1286BA6-62E7-0F4C-9FC7-4CDADD072739}" presName="Name0" presStyleCnt="0">
        <dgm:presLayoutVars>
          <dgm:dir/>
          <dgm:animLvl val="lvl"/>
          <dgm:resizeHandles val="exact"/>
        </dgm:presLayoutVars>
      </dgm:prSet>
      <dgm:spPr/>
    </dgm:pt>
    <dgm:pt modelId="{E80078CC-443A-F047-AB5B-B3E083F87E75}" type="pres">
      <dgm:prSet presAssocID="{70503097-9F07-6A4D-8061-ED8FA588C00C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FD7329AE-B7F0-704B-AAED-29CF1AD42A43}" type="pres">
      <dgm:prSet presAssocID="{C6426F13-6EEB-4544-BDE3-C92A11C1F69D}" presName="parTxOnlySpace" presStyleCnt="0"/>
      <dgm:spPr/>
    </dgm:pt>
    <dgm:pt modelId="{B4F3939A-F8F3-7444-83A7-880F501E82ED}" type="pres">
      <dgm:prSet presAssocID="{53775E09-1065-AA48-A65E-126EC4FA29F5}" presName="parTxOnly" presStyleLbl="node1" presStyleIdx="1" presStyleCnt="2" custLinFactNeighborX="0">
        <dgm:presLayoutVars>
          <dgm:chMax val="0"/>
          <dgm:chPref val="0"/>
          <dgm:bulletEnabled val="1"/>
        </dgm:presLayoutVars>
      </dgm:prSet>
      <dgm:spPr/>
    </dgm:pt>
  </dgm:ptLst>
  <dgm:cxnLst>
    <dgm:cxn modelId="{0437AD02-677A-2641-9792-162F83F71D8A}" type="presOf" srcId="{C1286BA6-62E7-0F4C-9FC7-4CDADD072739}" destId="{59DF06F8-0D2A-A743-93C1-DF1755822A33}" srcOrd="0" destOrd="0" presId="urn:microsoft.com/office/officeart/2005/8/layout/chevron1"/>
    <dgm:cxn modelId="{7C744131-868C-B54F-8B06-68E52751CBF5}" type="presOf" srcId="{70503097-9F07-6A4D-8061-ED8FA588C00C}" destId="{E80078CC-443A-F047-AB5B-B3E083F87E75}" srcOrd="0" destOrd="0" presId="urn:microsoft.com/office/officeart/2005/8/layout/chevron1"/>
    <dgm:cxn modelId="{78811350-31FA-884E-AB06-B5E4412B86A7}" type="presOf" srcId="{53775E09-1065-AA48-A65E-126EC4FA29F5}" destId="{B4F3939A-F8F3-7444-83A7-880F501E82ED}" srcOrd="0" destOrd="0" presId="urn:microsoft.com/office/officeart/2005/8/layout/chevron1"/>
    <dgm:cxn modelId="{8101CA73-5BD4-E340-B63D-3DAF6DFB9F0D}" srcId="{C1286BA6-62E7-0F4C-9FC7-4CDADD072739}" destId="{53775E09-1065-AA48-A65E-126EC4FA29F5}" srcOrd="1" destOrd="0" parTransId="{40BA262E-FF17-5F47-87BA-0C11ED8E97F2}" sibTransId="{70F4D43B-0CE7-734B-BE43-7AB219A848D5}"/>
    <dgm:cxn modelId="{D0AB03C4-BD01-DE46-84EC-692CCC2EA049}" srcId="{C1286BA6-62E7-0F4C-9FC7-4CDADD072739}" destId="{70503097-9F07-6A4D-8061-ED8FA588C00C}" srcOrd="0" destOrd="0" parTransId="{66D5B37B-43F7-4843-B083-A12A47606533}" sibTransId="{C6426F13-6EEB-4544-BDE3-C92A11C1F69D}"/>
    <dgm:cxn modelId="{6CE55BCE-8CA4-0143-901E-726B4DED85CB}" type="presParOf" srcId="{59DF06F8-0D2A-A743-93C1-DF1755822A33}" destId="{E80078CC-443A-F047-AB5B-B3E083F87E75}" srcOrd="0" destOrd="0" presId="urn:microsoft.com/office/officeart/2005/8/layout/chevron1"/>
    <dgm:cxn modelId="{5CDDE9F7-CB84-594D-A66E-69C9A13EEA29}" type="presParOf" srcId="{59DF06F8-0D2A-A743-93C1-DF1755822A33}" destId="{FD7329AE-B7F0-704B-AAED-29CF1AD42A43}" srcOrd="1" destOrd="0" presId="urn:microsoft.com/office/officeart/2005/8/layout/chevron1"/>
    <dgm:cxn modelId="{4540E934-1165-B34E-BAAE-3E0F3BB5607C}" type="presParOf" srcId="{59DF06F8-0D2A-A743-93C1-DF1755822A33}" destId="{B4F3939A-F8F3-7444-83A7-880F501E82E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86BA6-62E7-0F4C-9FC7-4CDADD07273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70503097-9F07-6A4D-8061-ED8FA588C00C}">
      <dgm:prSet phldrT="[Text]" custT="1"/>
      <dgm:spPr/>
      <dgm:t>
        <a:bodyPr/>
        <a:lstStyle/>
        <a:p>
          <a:r>
            <a:rPr lang="en-US" sz="2800" dirty="0"/>
            <a:t>Variant calling</a:t>
          </a:r>
          <a:endParaRPr lang="en-GB" sz="2800" dirty="0"/>
        </a:p>
      </dgm:t>
    </dgm:pt>
    <dgm:pt modelId="{66D5B37B-43F7-4843-B083-A12A47606533}" type="parTrans" cxnId="{D0AB03C4-BD01-DE46-84EC-692CCC2EA049}">
      <dgm:prSet/>
      <dgm:spPr/>
      <dgm:t>
        <a:bodyPr/>
        <a:lstStyle/>
        <a:p>
          <a:endParaRPr lang="en-GB"/>
        </a:p>
      </dgm:t>
    </dgm:pt>
    <dgm:pt modelId="{C6426F13-6EEB-4544-BDE3-C92A11C1F69D}" type="sibTrans" cxnId="{D0AB03C4-BD01-DE46-84EC-692CCC2EA049}">
      <dgm:prSet/>
      <dgm:spPr/>
      <dgm:t>
        <a:bodyPr/>
        <a:lstStyle/>
        <a:p>
          <a:endParaRPr lang="en-GB"/>
        </a:p>
      </dgm:t>
    </dgm:pt>
    <dgm:pt modelId="{53775E09-1065-AA48-A65E-126EC4FA29F5}">
      <dgm:prSet phldrT="[Text]"/>
      <dgm:spPr/>
      <dgm:t>
        <a:bodyPr/>
        <a:lstStyle/>
        <a:p>
          <a:r>
            <a:rPr lang="en-GB" dirty="0"/>
            <a:t>Output: .</a:t>
          </a:r>
          <a:r>
            <a:rPr lang="en-GB" dirty="0" err="1"/>
            <a:t>vcf</a:t>
          </a:r>
          <a:endParaRPr lang="en-GB" dirty="0"/>
        </a:p>
      </dgm:t>
    </dgm:pt>
    <dgm:pt modelId="{40BA262E-FF17-5F47-87BA-0C11ED8E97F2}" type="parTrans" cxnId="{8101CA73-5BD4-E340-B63D-3DAF6DFB9F0D}">
      <dgm:prSet/>
      <dgm:spPr/>
      <dgm:t>
        <a:bodyPr/>
        <a:lstStyle/>
        <a:p>
          <a:endParaRPr lang="en-GB"/>
        </a:p>
      </dgm:t>
    </dgm:pt>
    <dgm:pt modelId="{70F4D43B-0CE7-734B-BE43-7AB219A848D5}" type="sibTrans" cxnId="{8101CA73-5BD4-E340-B63D-3DAF6DFB9F0D}">
      <dgm:prSet/>
      <dgm:spPr/>
      <dgm:t>
        <a:bodyPr/>
        <a:lstStyle/>
        <a:p>
          <a:endParaRPr lang="en-GB"/>
        </a:p>
      </dgm:t>
    </dgm:pt>
    <dgm:pt modelId="{59DF06F8-0D2A-A743-93C1-DF1755822A33}" type="pres">
      <dgm:prSet presAssocID="{C1286BA6-62E7-0F4C-9FC7-4CDADD072739}" presName="Name0" presStyleCnt="0">
        <dgm:presLayoutVars>
          <dgm:dir/>
          <dgm:animLvl val="lvl"/>
          <dgm:resizeHandles val="exact"/>
        </dgm:presLayoutVars>
      </dgm:prSet>
      <dgm:spPr/>
    </dgm:pt>
    <dgm:pt modelId="{E80078CC-443A-F047-AB5B-B3E083F87E75}" type="pres">
      <dgm:prSet presAssocID="{70503097-9F07-6A4D-8061-ED8FA588C00C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FD7329AE-B7F0-704B-AAED-29CF1AD42A43}" type="pres">
      <dgm:prSet presAssocID="{C6426F13-6EEB-4544-BDE3-C92A11C1F69D}" presName="parTxOnlySpace" presStyleCnt="0"/>
      <dgm:spPr/>
    </dgm:pt>
    <dgm:pt modelId="{B4F3939A-F8F3-7444-83A7-880F501E82ED}" type="pres">
      <dgm:prSet presAssocID="{53775E09-1065-AA48-A65E-126EC4FA29F5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437AD02-677A-2641-9792-162F83F71D8A}" type="presOf" srcId="{C1286BA6-62E7-0F4C-9FC7-4CDADD072739}" destId="{59DF06F8-0D2A-A743-93C1-DF1755822A33}" srcOrd="0" destOrd="0" presId="urn:microsoft.com/office/officeart/2005/8/layout/chevron1"/>
    <dgm:cxn modelId="{7C744131-868C-B54F-8B06-68E52751CBF5}" type="presOf" srcId="{70503097-9F07-6A4D-8061-ED8FA588C00C}" destId="{E80078CC-443A-F047-AB5B-B3E083F87E75}" srcOrd="0" destOrd="0" presId="urn:microsoft.com/office/officeart/2005/8/layout/chevron1"/>
    <dgm:cxn modelId="{78811350-31FA-884E-AB06-B5E4412B86A7}" type="presOf" srcId="{53775E09-1065-AA48-A65E-126EC4FA29F5}" destId="{B4F3939A-F8F3-7444-83A7-880F501E82ED}" srcOrd="0" destOrd="0" presId="urn:microsoft.com/office/officeart/2005/8/layout/chevron1"/>
    <dgm:cxn modelId="{8101CA73-5BD4-E340-B63D-3DAF6DFB9F0D}" srcId="{C1286BA6-62E7-0F4C-9FC7-4CDADD072739}" destId="{53775E09-1065-AA48-A65E-126EC4FA29F5}" srcOrd="1" destOrd="0" parTransId="{40BA262E-FF17-5F47-87BA-0C11ED8E97F2}" sibTransId="{70F4D43B-0CE7-734B-BE43-7AB219A848D5}"/>
    <dgm:cxn modelId="{D0AB03C4-BD01-DE46-84EC-692CCC2EA049}" srcId="{C1286BA6-62E7-0F4C-9FC7-4CDADD072739}" destId="{70503097-9F07-6A4D-8061-ED8FA588C00C}" srcOrd="0" destOrd="0" parTransId="{66D5B37B-43F7-4843-B083-A12A47606533}" sibTransId="{C6426F13-6EEB-4544-BDE3-C92A11C1F69D}"/>
    <dgm:cxn modelId="{6CE55BCE-8CA4-0143-901E-726B4DED85CB}" type="presParOf" srcId="{59DF06F8-0D2A-A743-93C1-DF1755822A33}" destId="{E80078CC-443A-F047-AB5B-B3E083F87E75}" srcOrd="0" destOrd="0" presId="urn:microsoft.com/office/officeart/2005/8/layout/chevron1"/>
    <dgm:cxn modelId="{5CDDE9F7-CB84-594D-A66E-69C9A13EEA29}" type="presParOf" srcId="{59DF06F8-0D2A-A743-93C1-DF1755822A33}" destId="{FD7329AE-B7F0-704B-AAED-29CF1AD42A43}" srcOrd="1" destOrd="0" presId="urn:microsoft.com/office/officeart/2005/8/layout/chevron1"/>
    <dgm:cxn modelId="{4540E934-1165-B34E-BAAE-3E0F3BB5607C}" type="presParOf" srcId="{59DF06F8-0D2A-A743-93C1-DF1755822A33}" destId="{B4F3939A-F8F3-7444-83A7-880F501E82E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286BA6-62E7-0F4C-9FC7-4CDADD07273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70503097-9F07-6A4D-8061-ED8FA588C00C}">
      <dgm:prSet phldrT="[Text]"/>
      <dgm:spPr/>
      <dgm:t>
        <a:bodyPr/>
        <a:lstStyle/>
        <a:p>
          <a:r>
            <a:rPr lang="en-US" dirty="0"/>
            <a:t>Mapping to reference</a:t>
          </a:r>
          <a:endParaRPr lang="en-GB" dirty="0"/>
        </a:p>
      </dgm:t>
    </dgm:pt>
    <dgm:pt modelId="{66D5B37B-43F7-4843-B083-A12A47606533}" type="parTrans" cxnId="{D0AB03C4-BD01-DE46-84EC-692CCC2EA049}">
      <dgm:prSet/>
      <dgm:spPr/>
      <dgm:t>
        <a:bodyPr/>
        <a:lstStyle/>
        <a:p>
          <a:endParaRPr lang="en-GB"/>
        </a:p>
      </dgm:t>
    </dgm:pt>
    <dgm:pt modelId="{C6426F13-6EEB-4544-BDE3-C92A11C1F69D}" type="sibTrans" cxnId="{D0AB03C4-BD01-DE46-84EC-692CCC2EA049}">
      <dgm:prSet/>
      <dgm:spPr/>
      <dgm:t>
        <a:bodyPr/>
        <a:lstStyle/>
        <a:p>
          <a:endParaRPr lang="en-GB"/>
        </a:p>
      </dgm:t>
    </dgm:pt>
    <dgm:pt modelId="{53775E09-1065-AA48-A65E-126EC4FA29F5}">
      <dgm:prSet phldrT="[Text]"/>
      <dgm:spPr/>
      <dgm:t>
        <a:bodyPr/>
        <a:lstStyle/>
        <a:p>
          <a:r>
            <a:rPr lang="en-GB" dirty="0"/>
            <a:t>Output: .bam</a:t>
          </a:r>
        </a:p>
      </dgm:t>
    </dgm:pt>
    <dgm:pt modelId="{40BA262E-FF17-5F47-87BA-0C11ED8E97F2}" type="parTrans" cxnId="{8101CA73-5BD4-E340-B63D-3DAF6DFB9F0D}">
      <dgm:prSet/>
      <dgm:spPr/>
      <dgm:t>
        <a:bodyPr/>
        <a:lstStyle/>
        <a:p>
          <a:endParaRPr lang="en-GB"/>
        </a:p>
      </dgm:t>
    </dgm:pt>
    <dgm:pt modelId="{70F4D43B-0CE7-734B-BE43-7AB219A848D5}" type="sibTrans" cxnId="{8101CA73-5BD4-E340-B63D-3DAF6DFB9F0D}">
      <dgm:prSet/>
      <dgm:spPr/>
      <dgm:t>
        <a:bodyPr/>
        <a:lstStyle/>
        <a:p>
          <a:endParaRPr lang="en-GB"/>
        </a:p>
      </dgm:t>
    </dgm:pt>
    <dgm:pt modelId="{59DF06F8-0D2A-A743-93C1-DF1755822A33}" type="pres">
      <dgm:prSet presAssocID="{C1286BA6-62E7-0F4C-9FC7-4CDADD072739}" presName="Name0" presStyleCnt="0">
        <dgm:presLayoutVars>
          <dgm:dir/>
          <dgm:animLvl val="lvl"/>
          <dgm:resizeHandles val="exact"/>
        </dgm:presLayoutVars>
      </dgm:prSet>
      <dgm:spPr/>
    </dgm:pt>
    <dgm:pt modelId="{E80078CC-443A-F047-AB5B-B3E083F87E75}" type="pres">
      <dgm:prSet presAssocID="{70503097-9F07-6A4D-8061-ED8FA588C00C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FD7329AE-B7F0-704B-AAED-29CF1AD42A43}" type="pres">
      <dgm:prSet presAssocID="{C6426F13-6EEB-4544-BDE3-C92A11C1F69D}" presName="parTxOnlySpace" presStyleCnt="0"/>
      <dgm:spPr/>
    </dgm:pt>
    <dgm:pt modelId="{B4F3939A-F8F3-7444-83A7-880F501E82ED}" type="pres">
      <dgm:prSet presAssocID="{53775E09-1065-AA48-A65E-126EC4FA29F5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437AD02-677A-2641-9792-162F83F71D8A}" type="presOf" srcId="{C1286BA6-62E7-0F4C-9FC7-4CDADD072739}" destId="{59DF06F8-0D2A-A743-93C1-DF1755822A33}" srcOrd="0" destOrd="0" presId="urn:microsoft.com/office/officeart/2005/8/layout/chevron1"/>
    <dgm:cxn modelId="{7C744131-868C-B54F-8B06-68E52751CBF5}" type="presOf" srcId="{70503097-9F07-6A4D-8061-ED8FA588C00C}" destId="{E80078CC-443A-F047-AB5B-B3E083F87E75}" srcOrd="0" destOrd="0" presId="urn:microsoft.com/office/officeart/2005/8/layout/chevron1"/>
    <dgm:cxn modelId="{78811350-31FA-884E-AB06-B5E4412B86A7}" type="presOf" srcId="{53775E09-1065-AA48-A65E-126EC4FA29F5}" destId="{B4F3939A-F8F3-7444-83A7-880F501E82ED}" srcOrd="0" destOrd="0" presId="urn:microsoft.com/office/officeart/2005/8/layout/chevron1"/>
    <dgm:cxn modelId="{8101CA73-5BD4-E340-B63D-3DAF6DFB9F0D}" srcId="{C1286BA6-62E7-0F4C-9FC7-4CDADD072739}" destId="{53775E09-1065-AA48-A65E-126EC4FA29F5}" srcOrd="1" destOrd="0" parTransId="{40BA262E-FF17-5F47-87BA-0C11ED8E97F2}" sibTransId="{70F4D43B-0CE7-734B-BE43-7AB219A848D5}"/>
    <dgm:cxn modelId="{D0AB03C4-BD01-DE46-84EC-692CCC2EA049}" srcId="{C1286BA6-62E7-0F4C-9FC7-4CDADD072739}" destId="{70503097-9F07-6A4D-8061-ED8FA588C00C}" srcOrd="0" destOrd="0" parTransId="{66D5B37B-43F7-4843-B083-A12A47606533}" sibTransId="{C6426F13-6EEB-4544-BDE3-C92A11C1F69D}"/>
    <dgm:cxn modelId="{6CE55BCE-8CA4-0143-901E-726B4DED85CB}" type="presParOf" srcId="{59DF06F8-0D2A-A743-93C1-DF1755822A33}" destId="{E80078CC-443A-F047-AB5B-B3E083F87E75}" srcOrd="0" destOrd="0" presId="urn:microsoft.com/office/officeart/2005/8/layout/chevron1"/>
    <dgm:cxn modelId="{5CDDE9F7-CB84-594D-A66E-69C9A13EEA29}" type="presParOf" srcId="{59DF06F8-0D2A-A743-93C1-DF1755822A33}" destId="{FD7329AE-B7F0-704B-AAED-29CF1AD42A43}" srcOrd="1" destOrd="0" presId="urn:microsoft.com/office/officeart/2005/8/layout/chevron1"/>
    <dgm:cxn modelId="{4540E934-1165-B34E-BAAE-3E0F3BB5607C}" type="presParOf" srcId="{59DF06F8-0D2A-A743-93C1-DF1755822A33}" destId="{B4F3939A-F8F3-7444-83A7-880F501E82E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286BA6-62E7-0F4C-9FC7-4CDADD07273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70503097-9F07-6A4D-8061-ED8FA588C00C}">
      <dgm:prSet phldrT="[Text]"/>
      <dgm:spPr/>
      <dgm:t>
        <a:bodyPr/>
        <a:lstStyle/>
        <a:p>
          <a:r>
            <a:rPr lang="en-US" dirty="0"/>
            <a:t>Raw reads</a:t>
          </a:r>
          <a:endParaRPr lang="en-GB" dirty="0"/>
        </a:p>
      </dgm:t>
    </dgm:pt>
    <dgm:pt modelId="{66D5B37B-43F7-4843-B083-A12A47606533}" type="parTrans" cxnId="{D0AB03C4-BD01-DE46-84EC-692CCC2EA049}">
      <dgm:prSet/>
      <dgm:spPr/>
      <dgm:t>
        <a:bodyPr/>
        <a:lstStyle/>
        <a:p>
          <a:endParaRPr lang="en-GB"/>
        </a:p>
      </dgm:t>
    </dgm:pt>
    <dgm:pt modelId="{C6426F13-6EEB-4544-BDE3-C92A11C1F69D}" type="sibTrans" cxnId="{D0AB03C4-BD01-DE46-84EC-692CCC2EA049}">
      <dgm:prSet/>
      <dgm:spPr/>
      <dgm:t>
        <a:bodyPr/>
        <a:lstStyle/>
        <a:p>
          <a:endParaRPr lang="en-GB"/>
        </a:p>
      </dgm:t>
    </dgm:pt>
    <dgm:pt modelId="{53775E09-1065-AA48-A65E-126EC4FA29F5}">
      <dgm:prSet phldrT="[Text]"/>
      <dgm:spPr/>
      <dgm:t>
        <a:bodyPr/>
        <a:lstStyle/>
        <a:p>
          <a:r>
            <a:rPr lang="en-GB" dirty="0"/>
            <a:t>Output: .</a:t>
          </a:r>
          <a:r>
            <a:rPr lang="en-GB" dirty="0" err="1"/>
            <a:t>fastq.gz</a:t>
          </a:r>
          <a:endParaRPr lang="en-GB" dirty="0"/>
        </a:p>
      </dgm:t>
    </dgm:pt>
    <dgm:pt modelId="{40BA262E-FF17-5F47-87BA-0C11ED8E97F2}" type="parTrans" cxnId="{8101CA73-5BD4-E340-B63D-3DAF6DFB9F0D}">
      <dgm:prSet/>
      <dgm:spPr/>
      <dgm:t>
        <a:bodyPr/>
        <a:lstStyle/>
        <a:p>
          <a:endParaRPr lang="en-GB"/>
        </a:p>
      </dgm:t>
    </dgm:pt>
    <dgm:pt modelId="{70F4D43B-0CE7-734B-BE43-7AB219A848D5}" type="sibTrans" cxnId="{8101CA73-5BD4-E340-B63D-3DAF6DFB9F0D}">
      <dgm:prSet/>
      <dgm:spPr/>
      <dgm:t>
        <a:bodyPr/>
        <a:lstStyle/>
        <a:p>
          <a:endParaRPr lang="en-GB"/>
        </a:p>
      </dgm:t>
    </dgm:pt>
    <dgm:pt modelId="{59DF06F8-0D2A-A743-93C1-DF1755822A33}" type="pres">
      <dgm:prSet presAssocID="{C1286BA6-62E7-0F4C-9FC7-4CDADD072739}" presName="Name0" presStyleCnt="0">
        <dgm:presLayoutVars>
          <dgm:dir/>
          <dgm:animLvl val="lvl"/>
          <dgm:resizeHandles val="exact"/>
        </dgm:presLayoutVars>
      </dgm:prSet>
      <dgm:spPr/>
    </dgm:pt>
    <dgm:pt modelId="{E80078CC-443A-F047-AB5B-B3E083F87E75}" type="pres">
      <dgm:prSet presAssocID="{70503097-9F07-6A4D-8061-ED8FA588C00C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FD7329AE-B7F0-704B-AAED-29CF1AD42A43}" type="pres">
      <dgm:prSet presAssocID="{C6426F13-6EEB-4544-BDE3-C92A11C1F69D}" presName="parTxOnlySpace" presStyleCnt="0"/>
      <dgm:spPr/>
    </dgm:pt>
    <dgm:pt modelId="{B4F3939A-F8F3-7444-83A7-880F501E82ED}" type="pres">
      <dgm:prSet presAssocID="{53775E09-1065-AA48-A65E-126EC4FA29F5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437AD02-677A-2641-9792-162F83F71D8A}" type="presOf" srcId="{C1286BA6-62E7-0F4C-9FC7-4CDADD072739}" destId="{59DF06F8-0D2A-A743-93C1-DF1755822A33}" srcOrd="0" destOrd="0" presId="urn:microsoft.com/office/officeart/2005/8/layout/chevron1"/>
    <dgm:cxn modelId="{7C744131-868C-B54F-8B06-68E52751CBF5}" type="presOf" srcId="{70503097-9F07-6A4D-8061-ED8FA588C00C}" destId="{E80078CC-443A-F047-AB5B-B3E083F87E75}" srcOrd="0" destOrd="0" presId="urn:microsoft.com/office/officeart/2005/8/layout/chevron1"/>
    <dgm:cxn modelId="{78811350-31FA-884E-AB06-B5E4412B86A7}" type="presOf" srcId="{53775E09-1065-AA48-A65E-126EC4FA29F5}" destId="{B4F3939A-F8F3-7444-83A7-880F501E82ED}" srcOrd="0" destOrd="0" presId="urn:microsoft.com/office/officeart/2005/8/layout/chevron1"/>
    <dgm:cxn modelId="{8101CA73-5BD4-E340-B63D-3DAF6DFB9F0D}" srcId="{C1286BA6-62E7-0F4C-9FC7-4CDADD072739}" destId="{53775E09-1065-AA48-A65E-126EC4FA29F5}" srcOrd="1" destOrd="0" parTransId="{40BA262E-FF17-5F47-87BA-0C11ED8E97F2}" sibTransId="{70F4D43B-0CE7-734B-BE43-7AB219A848D5}"/>
    <dgm:cxn modelId="{D0AB03C4-BD01-DE46-84EC-692CCC2EA049}" srcId="{C1286BA6-62E7-0F4C-9FC7-4CDADD072739}" destId="{70503097-9F07-6A4D-8061-ED8FA588C00C}" srcOrd="0" destOrd="0" parTransId="{66D5B37B-43F7-4843-B083-A12A47606533}" sibTransId="{C6426F13-6EEB-4544-BDE3-C92A11C1F69D}"/>
    <dgm:cxn modelId="{6CE55BCE-8CA4-0143-901E-726B4DED85CB}" type="presParOf" srcId="{59DF06F8-0D2A-A743-93C1-DF1755822A33}" destId="{E80078CC-443A-F047-AB5B-B3E083F87E75}" srcOrd="0" destOrd="0" presId="urn:microsoft.com/office/officeart/2005/8/layout/chevron1"/>
    <dgm:cxn modelId="{5CDDE9F7-CB84-594D-A66E-69C9A13EEA29}" type="presParOf" srcId="{59DF06F8-0D2A-A743-93C1-DF1755822A33}" destId="{FD7329AE-B7F0-704B-AAED-29CF1AD42A43}" srcOrd="1" destOrd="0" presId="urn:microsoft.com/office/officeart/2005/8/layout/chevron1"/>
    <dgm:cxn modelId="{4540E934-1165-B34E-BAAE-3E0F3BB5607C}" type="presParOf" srcId="{59DF06F8-0D2A-A743-93C1-DF1755822A33}" destId="{B4F3939A-F8F3-7444-83A7-880F501E82E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078CC-443A-F047-AB5B-B3E083F87E75}">
      <dsp:nvSpPr>
        <dsp:cNvPr id="0" name=""/>
        <dsp:cNvSpPr/>
      </dsp:nvSpPr>
      <dsp:spPr>
        <a:xfrm>
          <a:off x="5069" y="0"/>
          <a:ext cx="3030255" cy="11756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Base calling and Consensus sequence generation</a:t>
          </a:r>
          <a:endParaRPr lang="en-GB" sz="2000" kern="1200" dirty="0"/>
        </a:p>
      </dsp:txBody>
      <dsp:txXfrm>
        <a:off x="592912" y="0"/>
        <a:ext cx="1854570" cy="1175685"/>
      </dsp:txXfrm>
    </dsp:sp>
    <dsp:sp modelId="{B4F3939A-F8F3-7444-83A7-880F501E82ED}">
      <dsp:nvSpPr>
        <dsp:cNvPr id="0" name=""/>
        <dsp:cNvSpPr/>
      </dsp:nvSpPr>
      <dsp:spPr>
        <a:xfrm>
          <a:off x="2732298" y="0"/>
          <a:ext cx="3030255" cy="11756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Output: .</a:t>
          </a:r>
          <a:r>
            <a:rPr lang="en-GB" sz="2000" kern="1200" dirty="0" err="1"/>
            <a:t>fasta</a:t>
          </a:r>
          <a:endParaRPr lang="en-GB" sz="2000" kern="1200" dirty="0"/>
        </a:p>
      </dsp:txBody>
      <dsp:txXfrm>
        <a:off x="3320141" y="0"/>
        <a:ext cx="1854570" cy="11756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078CC-443A-F047-AB5B-B3E083F87E75}">
      <dsp:nvSpPr>
        <dsp:cNvPr id="0" name=""/>
        <dsp:cNvSpPr/>
      </dsp:nvSpPr>
      <dsp:spPr>
        <a:xfrm>
          <a:off x="5077" y="0"/>
          <a:ext cx="3035338" cy="955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Variant calling</a:t>
          </a:r>
          <a:endParaRPr lang="en-GB" sz="2800" kern="1200" dirty="0"/>
        </a:p>
      </dsp:txBody>
      <dsp:txXfrm>
        <a:off x="482705" y="0"/>
        <a:ext cx="2080083" cy="955255"/>
      </dsp:txXfrm>
    </dsp:sp>
    <dsp:sp modelId="{B4F3939A-F8F3-7444-83A7-880F501E82ED}">
      <dsp:nvSpPr>
        <dsp:cNvPr id="0" name=""/>
        <dsp:cNvSpPr/>
      </dsp:nvSpPr>
      <dsp:spPr>
        <a:xfrm>
          <a:off x="2736882" y="0"/>
          <a:ext cx="3035338" cy="9552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Output: .</a:t>
          </a:r>
          <a:r>
            <a:rPr lang="en-GB" sz="3100" kern="1200" dirty="0" err="1"/>
            <a:t>vcf</a:t>
          </a:r>
          <a:endParaRPr lang="en-GB" sz="3100" kern="1200" dirty="0"/>
        </a:p>
      </dsp:txBody>
      <dsp:txXfrm>
        <a:off x="3214510" y="0"/>
        <a:ext cx="2080083" cy="9552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078CC-443A-F047-AB5B-B3E083F87E75}">
      <dsp:nvSpPr>
        <dsp:cNvPr id="0" name=""/>
        <dsp:cNvSpPr/>
      </dsp:nvSpPr>
      <dsp:spPr>
        <a:xfrm>
          <a:off x="4963" y="0"/>
          <a:ext cx="2966956" cy="11223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Mapping to reference</a:t>
          </a:r>
          <a:endParaRPr lang="en-GB" sz="2800" kern="1200" dirty="0"/>
        </a:p>
      </dsp:txBody>
      <dsp:txXfrm>
        <a:off x="566121" y="0"/>
        <a:ext cx="1844641" cy="1122315"/>
      </dsp:txXfrm>
    </dsp:sp>
    <dsp:sp modelId="{B4F3939A-F8F3-7444-83A7-880F501E82ED}">
      <dsp:nvSpPr>
        <dsp:cNvPr id="0" name=""/>
        <dsp:cNvSpPr/>
      </dsp:nvSpPr>
      <dsp:spPr>
        <a:xfrm>
          <a:off x="2675224" y="0"/>
          <a:ext cx="2966956" cy="11223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Output: .bam</a:t>
          </a:r>
        </a:p>
      </dsp:txBody>
      <dsp:txXfrm>
        <a:off x="3236382" y="0"/>
        <a:ext cx="1844641" cy="11223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078CC-443A-F047-AB5B-B3E083F87E75}">
      <dsp:nvSpPr>
        <dsp:cNvPr id="0" name=""/>
        <dsp:cNvSpPr/>
      </dsp:nvSpPr>
      <dsp:spPr>
        <a:xfrm>
          <a:off x="4963" y="0"/>
          <a:ext cx="2966956" cy="11223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Raw reads</a:t>
          </a:r>
          <a:endParaRPr lang="en-GB" sz="3600" kern="1200" dirty="0"/>
        </a:p>
      </dsp:txBody>
      <dsp:txXfrm>
        <a:off x="566121" y="0"/>
        <a:ext cx="1844641" cy="1122315"/>
      </dsp:txXfrm>
    </dsp:sp>
    <dsp:sp modelId="{B4F3939A-F8F3-7444-83A7-880F501E82ED}">
      <dsp:nvSpPr>
        <dsp:cNvPr id="0" name=""/>
        <dsp:cNvSpPr/>
      </dsp:nvSpPr>
      <dsp:spPr>
        <a:xfrm>
          <a:off x="2675224" y="0"/>
          <a:ext cx="2966956" cy="11223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Output: .</a:t>
          </a:r>
          <a:r>
            <a:rPr lang="en-GB" sz="3600" kern="1200" dirty="0" err="1"/>
            <a:t>fastq.gz</a:t>
          </a:r>
          <a:endParaRPr lang="en-GB" sz="3600" kern="1200" dirty="0"/>
        </a:p>
      </dsp:txBody>
      <dsp:txXfrm>
        <a:off x="3236382" y="0"/>
        <a:ext cx="1844641" cy="1122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7CF49-994B-044A-8F06-04BA99B9A478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C74FF-77C0-FC4E-B285-B16D556E4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5F2DA-123F-F948-BADB-903E05213B7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7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3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2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5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22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72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397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02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45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1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36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6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68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88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979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74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ED5E-BEDE-5BFA-6ACA-ADC8BFCA4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CD249-842B-93DA-99E7-BDAD3691F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34C52-6FD2-B2AE-BD3D-31E42468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405E6-5DD5-5541-1FB3-6A1AEDD6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0861-8FB4-A6C3-7564-CB4E0422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76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A18A-2A82-DD78-7F48-ECD4F599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022CD-75E1-2941-BB2F-75D28B993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9274B-4CEE-7335-93C0-BF772CFE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AEE0B-C2D0-17B7-854B-2F625F82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B6AFE-3619-390C-86B6-FE0D722C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171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C165-F193-806D-3CD5-D643F4AFA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60661-4961-E8D1-03F8-9D6369A75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E3051-B095-532F-A35A-054E5424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ED2D7-A5E2-B244-8AE5-D5C343AC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5A246-94A2-3D1B-8B34-6801886A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429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B017-0C8D-3CEB-95F8-D23C1238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E3A6D-EC72-D276-8BF6-4B4700BA0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FFD78-9915-2D81-9252-8E68FB981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E9A48-5646-01D2-B8AA-8DE2B948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3D1EE-9DA7-CD15-FEC3-7905E472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D18E1-2779-7DA6-FBA5-0CD177F6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24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80FE-4618-1E1A-1DD4-54C3B08F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ECA12-9F68-672F-59F4-1A24E7DB4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8342A-0F5C-E59D-37FE-05FDD8372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F2BD9-C795-D069-32E3-5B6CECA67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2F8AA-FBC7-E3D5-E422-440A2537C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BFE34-1BD2-AE2C-AE76-1E78A17B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1B6B66-EA91-912C-D25F-95894192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712F5-0501-C2B7-7D7E-A6240E81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14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7D0A-CF12-0ED0-04C4-77BDA6F1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9DCBB-A220-4BAB-0E08-0FFD41B8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02CFB-A7C1-6679-104B-05D93477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7B423-122A-BCA3-807E-9B57C3CF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365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8BB840-6179-BBAD-6F17-19507F13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B7F8B7-97CB-0B8F-E642-2D47157C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2B524-1D5D-0462-3D44-C06AC4B9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12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19B4-D5F2-987B-70A5-C4690F17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A18D9-01CF-3EBC-AAFA-4EB031E1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CC199-1C59-F980-74C4-AAF883749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D7DA0-85AB-D89B-D26C-3486F543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E5845-4489-DA9B-B201-6AEC73AB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52881-5830-A599-C65E-C2AC8B0F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95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8FCE-1C43-6567-C009-0D27F96C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06A15-2235-501D-0D12-3B20DE978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D4350-F7D0-AECA-CC1D-F3943A9B8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DD2C9-E605-66B3-9B6B-8D6FACA4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C92B2-B3A7-2685-957A-17A204F8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A694B-81E9-210A-D452-E1833EAB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64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AAB9-DFDE-AF90-DF8F-A0F2D42C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E675B-71C8-9084-692C-9D318C60A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D741C-2BF6-1DD3-40F1-714BA165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35854-2C4A-0E52-48CD-C3C34DB4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99357-8092-A361-B2C2-DA7F4974B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771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D1246E-7BDD-B8B5-A549-F6C6B3B1A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EA05AF-0193-7256-4EDA-C70B43352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E7298-974A-9D44-8A0E-CB056F0E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CDC43-3EBB-C6CF-3C4C-ADA12E7FA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46BC-486B-FC6E-9011-34B345EC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4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8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4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0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5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8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8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400E-4B41-6B44-9C66-FDAFA42533A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4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B414EBC-22F6-4F02-80EC-18353FA9F1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0507191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16" imgH="416" progId="TCLayout.ActiveDocument.1">
                  <p:embed/>
                </p:oleObj>
              </mc:Choice>
              <mc:Fallback>
                <p:oleObj name="think-cell Slide" r:id="rId16" imgW="416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B414EBC-22F6-4F02-80EC-18353FA9F1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46374C0-E977-482B-85C8-7AD7F4D9F663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400E-4B41-6B44-9C66-FDAFA42533A3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56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C7CA07-F0A6-5F0E-48F2-95205A4E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04FEA-0216-D843-30D7-3A8F7BF1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6A0B4-A8C1-3A9A-D4BB-8D7BCBD12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9C33E-BC5B-0349-A39B-602DA930311E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716AE-CD2B-96EA-AA6A-FFF909845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961CF-3F2F-6937-2E2D-14197C004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6F9F6-F229-9640-A27A-334DBE8B92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2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sars-cov-2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nuccore/NC_045512.2?report=fast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431-022-01108-8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cience.org/doi/10.1126/scitranslmed.aau5485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nature.com/articles/s41579-019-0149-x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4.png"/><Relationship Id="rId18" Type="http://schemas.openxmlformats.org/officeDocument/2006/relationships/diagramColors" Target="../diagrams/colors3.xml"/><Relationship Id="rId3" Type="http://schemas.openxmlformats.org/officeDocument/2006/relationships/diagramLayout" Target="../diagrams/layout1.xml"/><Relationship Id="rId21" Type="http://schemas.openxmlformats.org/officeDocument/2006/relationships/diagramLayout" Target="../diagrams/layout4.xml"/><Relationship Id="rId7" Type="http://schemas.openxmlformats.org/officeDocument/2006/relationships/diagramData" Target="../diagrams/data2.xml"/><Relationship Id="rId12" Type="http://schemas.openxmlformats.org/officeDocument/2006/relationships/image" Target="../media/image13.png"/><Relationship Id="rId17" Type="http://schemas.openxmlformats.org/officeDocument/2006/relationships/diagramQuickStyle" Target="../diagrams/quickStyle3.xml"/><Relationship Id="rId25" Type="http://schemas.openxmlformats.org/officeDocument/2006/relationships/image" Target="../media/image16.png"/><Relationship Id="rId2" Type="http://schemas.openxmlformats.org/officeDocument/2006/relationships/diagramData" Target="../diagrams/data1.xml"/><Relationship Id="rId16" Type="http://schemas.openxmlformats.org/officeDocument/2006/relationships/diagramLayout" Target="../diagrams/layout3.xml"/><Relationship Id="rId20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microsoft.com/office/2007/relationships/diagramDrawing" Target="../diagrams/drawing4.xml"/><Relationship Id="rId5" Type="http://schemas.openxmlformats.org/officeDocument/2006/relationships/diagramColors" Target="../diagrams/colors1.xml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10" Type="http://schemas.openxmlformats.org/officeDocument/2006/relationships/diagramColors" Target="../diagrams/colors2.xml"/><Relationship Id="rId19" Type="http://schemas.microsoft.com/office/2007/relationships/diagramDrawing" Target="../diagrams/drawing3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15.png"/><Relationship Id="rId22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mea.illumina.com/science/technology/next-generation-sequencing/plan-experiments/paired-end-vs-single-read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3690" y="2181573"/>
            <a:ext cx="103108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Intro into Genome Assembly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Dikeledi Kekana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400" b="1" dirty="0">
                <a:solidFill>
                  <a:srgbClr val="A6CE39"/>
                </a:solidFill>
                <a:latin typeface="+mj-lt"/>
              </a:rPr>
              <a:t>Centre for Respiratory Diseases and Meningitis,</a:t>
            </a:r>
          </a:p>
          <a:p>
            <a:r>
              <a:rPr lang="en-US" sz="2400" b="1" dirty="0">
                <a:solidFill>
                  <a:srgbClr val="A6CE39"/>
                </a:solidFill>
                <a:latin typeface="+mj-lt"/>
              </a:rPr>
              <a:t>National Institute for Communicable Diseases,</a:t>
            </a:r>
          </a:p>
          <a:p>
            <a:r>
              <a:rPr lang="en-US" sz="2400" b="1" dirty="0">
                <a:solidFill>
                  <a:srgbClr val="A6CE39"/>
                </a:solidFill>
                <a:latin typeface="+mj-lt"/>
              </a:rPr>
              <a:t>A division of the National Health Laboratory Service</a:t>
            </a:r>
            <a:endParaRPr lang="en-US" sz="3600" b="1" dirty="0">
              <a:solidFill>
                <a:srgbClr val="A6CE39"/>
              </a:solidFill>
              <a:latin typeface="+mj-lt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0749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FB7F-DB53-F44A-88C1-B41D898C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602"/>
            <a:ext cx="10972800" cy="1143000"/>
          </a:xfrm>
        </p:spPr>
        <p:txBody>
          <a:bodyPr/>
          <a:lstStyle/>
          <a:p>
            <a:r>
              <a:rPr lang="en-GB" dirty="0"/>
              <a:t>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702B8-ABBD-0D41-949A-520811016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11165"/>
            <a:ext cx="10972800" cy="4525963"/>
          </a:xfrm>
        </p:spPr>
        <p:txBody>
          <a:bodyPr/>
          <a:lstStyle/>
          <a:p>
            <a:r>
              <a:rPr lang="en-GB" dirty="0"/>
              <a:t>Is it a known genome or a novel pathogen?</a:t>
            </a:r>
          </a:p>
          <a:p>
            <a:r>
              <a:rPr lang="en-GB" dirty="0"/>
              <a:t>Is there a reference you can use?</a:t>
            </a:r>
          </a:p>
          <a:p>
            <a:r>
              <a:rPr lang="en-GB" dirty="0"/>
              <a:t>Is there a significant genome feature you should be aware of?</a:t>
            </a:r>
          </a:p>
          <a:p>
            <a:r>
              <a:rPr lang="en-GB" dirty="0"/>
              <a:t>What computer power/infrastructure do you have?</a:t>
            </a:r>
          </a:p>
          <a:p>
            <a:r>
              <a:rPr lang="en-GB" dirty="0"/>
              <a:t>Command-line experience vs websites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3144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8E1F-7D6F-E347-9652-3B732E24A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0763"/>
            <a:ext cx="10972800" cy="1143000"/>
          </a:xfrm>
        </p:spPr>
        <p:txBody>
          <a:bodyPr/>
          <a:lstStyle/>
          <a:p>
            <a:r>
              <a:rPr lang="en-GB" dirty="0"/>
              <a:t>1. Is it a known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E7285-7BBC-924B-8C98-A20C74787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2889"/>
            <a:ext cx="10972800" cy="449434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Yes! SARS-CoV-2 has been sequenced many times across the world</a:t>
            </a:r>
          </a:p>
          <a:p>
            <a:r>
              <a:rPr lang="en-GB" dirty="0"/>
              <a:t>Lots of information at </a:t>
            </a:r>
            <a:r>
              <a:rPr lang="en-GB" dirty="0">
                <a:hlinkClick r:id="rId2"/>
              </a:rPr>
              <a:t>https://www.ncbi.nlm.nih.gov/sars-cov-2/</a:t>
            </a:r>
            <a:r>
              <a:rPr lang="en-GB" dirty="0"/>
              <a:t> </a:t>
            </a:r>
          </a:p>
          <a:p>
            <a:r>
              <a:rPr lang="en-GB" dirty="0"/>
              <a:t>Provides valuable information on different wet lab and bioinformatic methodologies</a:t>
            </a:r>
          </a:p>
          <a:p>
            <a:pPr lvl="1"/>
            <a:r>
              <a:rPr lang="en-GB" dirty="0"/>
              <a:t>Can try different approaches</a:t>
            </a:r>
          </a:p>
          <a:p>
            <a:pPr lvl="1"/>
            <a:r>
              <a:rPr lang="en-GB" dirty="0"/>
              <a:t>Can often reach out to authors</a:t>
            </a:r>
          </a:p>
          <a:p>
            <a:pPr lvl="1"/>
            <a:r>
              <a:rPr lang="en-GB" dirty="0"/>
              <a:t>Sometimes custom software available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3510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403" y="839097"/>
            <a:ext cx="8795908" cy="563857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 txBox="1"/>
          <p:nvPr/>
        </p:nvSpPr>
        <p:spPr>
          <a:xfrm>
            <a:off x="9628094" y="6605195"/>
            <a:ext cx="25639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Adapted from Raphael et. al. 2015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A2D5-1792-0B4C-9B4D-BBC336C1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0395"/>
            <a:ext cx="10972800" cy="1143000"/>
          </a:xfrm>
        </p:spPr>
        <p:txBody>
          <a:bodyPr/>
          <a:lstStyle/>
          <a:p>
            <a:r>
              <a:rPr lang="en-GB" dirty="0"/>
              <a:t>2. Is there a reference sequence available?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A8C2-8DE2-8647-BB45-8F6A943C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8574"/>
            <a:ext cx="10972800" cy="5250049"/>
          </a:xfrm>
        </p:spPr>
        <p:txBody>
          <a:bodyPr>
            <a:normAutofit/>
          </a:bodyPr>
          <a:lstStyle/>
          <a:p>
            <a:r>
              <a:rPr lang="en-GB" dirty="0"/>
              <a:t>Yes! </a:t>
            </a:r>
          </a:p>
          <a:p>
            <a:r>
              <a:rPr lang="en-GB" dirty="0"/>
              <a:t>NCBI </a:t>
            </a:r>
            <a:r>
              <a:rPr lang="en-GB" dirty="0" err="1"/>
              <a:t>RefSeq</a:t>
            </a:r>
            <a:r>
              <a:rPr lang="en-GB" dirty="0"/>
              <a:t>: well-annotated genomes from GenBank</a:t>
            </a:r>
          </a:p>
          <a:p>
            <a:pPr lvl="1"/>
            <a:r>
              <a:rPr lang="en-GB" dirty="0"/>
              <a:t>Each sequence has a unique identified</a:t>
            </a:r>
          </a:p>
          <a:p>
            <a:pPr lvl="1"/>
            <a:r>
              <a:rPr lang="en-GB" dirty="0"/>
              <a:t>NC_045512</a:t>
            </a:r>
          </a:p>
          <a:p>
            <a:pPr lvl="2"/>
            <a:r>
              <a:rPr lang="en-GB" dirty="0"/>
              <a:t>Complete </a:t>
            </a:r>
            <a:r>
              <a:rPr lang="en-GB" b="1" dirty="0"/>
              <a:t>genome</a:t>
            </a:r>
          </a:p>
          <a:p>
            <a:pPr lvl="2"/>
            <a:r>
              <a:rPr lang="en-GB" dirty="0">
                <a:hlinkClick r:id="rId2"/>
              </a:rPr>
              <a:t>https://www.ncbi.nlm.nih.gov/nuccore/NC_045512.2?report=fasta</a:t>
            </a:r>
            <a:r>
              <a:rPr lang="en-GB" dirty="0"/>
              <a:t> </a:t>
            </a:r>
          </a:p>
          <a:p>
            <a:r>
              <a:rPr lang="en-GB" dirty="0"/>
              <a:t>GISAID also has its own reference sequence</a:t>
            </a:r>
          </a:p>
        </p:txBody>
      </p:sp>
    </p:spTree>
    <p:extLst>
      <p:ext uri="{BB962C8B-B14F-4D97-AF65-F5344CB8AC3E}">
        <p14:creationId xmlns:p14="http://schemas.microsoft.com/office/powerpoint/2010/main" val="158476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07261FE-8536-E04A-9317-D724A58F3EED}"/>
              </a:ext>
            </a:extLst>
          </p:cNvPr>
          <p:cNvGrpSpPr/>
          <p:nvPr/>
        </p:nvGrpSpPr>
        <p:grpSpPr>
          <a:xfrm>
            <a:off x="4456447" y="1045184"/>
            <a:ext cx="5836196" cy="5442099"/>
            <a:chOff x="2161556" y="-1295607"/>
            <a:chExt cx="8117291" cy="78608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233290-ACE4-7648-AEDB-FE670B573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1556" y="-1295607"/>
              <a:ext cx="8117291" cy="59034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4F62DC-6AAD-7944-907F-2E5119164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764" y="4575900"/>
              <a:ext cx="5541110" cy="198932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2008B7-A27D-8148-9533-1A06E80A5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516543"/>
          </a:xfrm>
        </p:spPr>
        <p:txBody>
          <a:bodyPr>
            <a:normAutofit fontScale="90000"/>
          </a:bodyPr>
          <a:lstStyle/>
          <a:p>
            <a:r>
              <a:rPr lang="en-GB" dirty="0"/>
              <a:t>2. Is there a reference sequence available?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98B8EA-BFA6-9044-8D35-F787EFF76BCB}"/>
              </a:ext>
            </a:extLst>
          </p:cNvPr>
          <p:cNvCxnSpPr>
            <a:cxnSpLocks/>
          </p:cNvCxnSpPr>
          <p:nvPr/>
        </p:nvCxnSpPr>
        <p:spPr>
          <a:xfrm>
            <a:off x="3543946" y="2077053"/>
            <a:ext cx="859697" cy="0"/>
          </a:xfrm>
          <a:prstGeom prst="straightConnector1">
            <a:avLst/>
          </a:prstGeom>
          <a:ln w="28575">
            <a:solidFill>
              <a:srgbClr val="FF40F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8A607D-FC30-1B4A-A352-2C6153FF0C95}"/>
              </a:ext>
            </a:extLst>
          </p:cNvPr>
          <p:cNvSpPr txBox="1"/>
          <p:nvPr/>
        </p:nvSpPr>
        <p:spPr>
          <a:xfrm>
            <a:off x="353421" y="1276833"/>
            <a:ext cx="3616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Basic information about the entry: accession number, length, type of nucleic acid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58A216-D763-C443-ACE3-16E25E62C66D}"/>
              </a:ext>
            </a:extLst>
          </p:cNvPr>
          <p:cNvCxnSpPr>
            <a:cxnSpLocks/>
          </p:cNvCxnSpPr>
          <p:nvPr/>
        </p:nvCxnSpPr>
        <p:spPr>
          <a:xfrm>
            <a:off x="3543946" y="2077052"/>
            <a:ext cx="859697" cy="285859"/>
          </a:xfrm>
          <a:prstGeom prst="straightConnector1">
            <a:avLst/>
          </a:prstGeom>
          <a:ln w="28575">
            <a:solidFill>
              <a:srgbClr val="FF40F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62316-D5C5-E649-AC28-52FCA2566304}"/>
              </a:ext>
            </a:extLst>
          </p:cNvPr>
          <p:cNvCxnSpPr>
            <a:cxnSpLocks/>
          </p:cNvCxnSpPr>
          <p:nvPr/>
        </p:nvCxnSpPr>
        <p:spPr>
          <a:xfrm flipV="1">
            <a:off x="3430292" y="2991524"/>
            <a:ext cx="1136541" cy="242457"/>
          </a:xfrm>
          <a:prstGeom prst="straightConnector1">
            <a:avLst/>
          </a:prstGeom>
          <a:ln w="28575">
            <a:solidFill>
              <a:srgbClr val="FF40F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E14182C-C127-FB43-8798-06075EF27C26}"/>
              </a:ext>
            </a:extLst>
          </p:cNvPr>
          <p:cNvSpPr txBox="1"/>
          <p:nvPr/>
        </p:nvSpPr>
        <p:spPr>
          <a:xfrm>
            <a:off x="353421" y="2959979"/>
            <a:ext cx="3616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Taxonomic information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F24B7B-5712-9844-B4E2-A94A0A4E01DC}"/>
              </a:ext>
            </a:extLst>
          </p:cNvPr>
          <p:cNvCxnSpPr>
            <a:cxnSpLocks/>
          </p:cNvCxnSpPr>
          <p:nvPr/>
        </p:nvCxnSpPr>
        <p:spPr>
          <a:xfrm flipV="1">
            <a:off x="3430292" y="3636814"/>
            <a:ext cx="1107669" cy="154927"/>
          </a:xfrm>
          <a:prstGeom prst="straightConnector1">
            <a:avLst/>
          </a:prstGeom>
          <a:ln w="28575">
            <a:solidFill>
              <a:srgbClr val="FF40F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FC7E058-9383-C047-979F-17301CEED094}"/>
              </a:ext>
            </a:extLst>
          </p:cNvPr>
          <p:cNvSpPr txBox="1"/>
          <p:nvPr/>
        </p:nvSpPr>
        <p:spPr>
          <a:xfrm>
            <a:off x="909236" y="3555950"/>
            <a:ext cx="252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Literature sources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6E98FF-D404-664C-B293-32B0ACE75F3B}"/>
              </a:ext>
            </a:extLst>
          </p:cNvPr>
          <p:cNvCxnSpPr>
            <a:cxnSpLocks/>
          </p:cNvCxnSpPr>
          <p:nvPr/>
        </p:nvCxnSpPr>
        <p:spPr>
          <a:xfrm>
            <a:off x="3430292" y="3802171"/>
            <a:ext cx="1107669" cy="222087"/>
          </a:xfrm>
          <a:prstGeom prst="straightConnector1">
            <a:avLst/>
          </a:prstGeom>
          <a:ln w="28575">
            <a:solidFill>
              <a:srgbClr val="FF40F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D7D178-2279-1C4F-AEB2-667CCC814164}"/>
              </a:ext>
            </a:extLst>
          </p:cNvPr>
          <p:cNvCxnSpPr>
            <a:cxnSpLocks/>
          </p:cNvCxnSpPr>
          <p:nvPr/>
        </p:nvCxnSpPr>
        <p:spPr>
          <a:xfrm>
            <a:off x="3430292" y="3819053"/>
            <a:ext cx="1136541" cy="820107"/>
          </a:xfrm>
          <a:prstGeom prst="straightConnector1">
            <a:avLst/>
          </a:prstGeom>
          <a:ln w="28575">
            <a:solidFill>
              <a:srgbClr val="FF40F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16725A-367F-134D-92F3-68EB55620D0C}"/>
              </a:ext>
            </a:extLst>
          </p:cNvPr>
          <p:cNvCxnSpPr>
            <a:cxnSpLocks/>
          </p:cNvCxnSpPr>
          <p:nvPr/>
        </p:nvCxnSpPr>
        <p:spPr>
          <a:xfrm flipV="1">
            <a:off x="3679325" y="5301465"/>
            <a:ext cx="974868" cy="648028"/>
          </a:xfrm>
          <a:prstGeom prst="straightConnector1">
            <a:avLst/>
          </a:prstGeom>
          <a:ln w="28575">
            <a:solidFill>
              <a:srgbClr val="FF40F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06B1CCA-866F-7E4C-9D42-25DFE5360F4B}"/>
              </a:ext>
            </a:extLst>
          </p:cNvPr>
          <p:cNvSpPr txBox="1"/>
          <p:nvPr/>
        </p:nvSpPr>
        <p:spPr>
          <a:xfrm>
            <a:off x="715047" y="5149272"/>
            <a:ext cx="3254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Notes on curation. Gold standard is manually curated complete, annotated genome</a:t>
            </a:r>
          </a:p>
        </p:txBody>
      </p:sp>
    </p:spTree>
    <p:extLst>
      <p:ext uri="{BB962C8B-B14F-4D97-AF65-F5344CB8AC3E}">
        <p14:creationId xmlns:p14="http://schemas.microsoft.com/office/powerpoint/2010/main" val="959425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E45E-EEF3-5D4F-B5B0-E8E68BD7B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-11154"/>
            <a:ext cx="10972800" cy="407200"/>
          </a:xfrm>
        </p:spPr>
        <p:txBody>
          <a:bodyPr>
            <a:normAutofit fontScale="90000"/>
          </a:bodyPr>
          <a:lstStyle/>
          <a:p>
            <a:r>
              <a:rPr lang="en-GB" dirty="0"/>
              <a:t>2. Is there a reference sequence available?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7217-2A9C-004B-8267-AEB92B14F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331563"/>
            <a:ext cx="4225871" cy="5084735"/>
          </a:xfrm>
        </p:spPr>
        <p:txBody>
          <a:bodyPr/>
          <a:lstStyle/>
          <a:p>
            <a:r>
              <a:rPr lang="en-GB" dirty="0"/>
              <a:t>There is a standard, commonly-used, high-quality, annotated genomes available on NCBI’s nucleotide database</a:t>
            </a:r>
          </a:p>
          <a:p>
            <a:r>
              <a:rPr lang="en-GB" dirty="0"/>
              <a:t>GISAID also has its own reference (and provides literature evidence)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2FEDD-AFBE-6A41-8158-B7A56045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310" y="1068511"/>
            <a:ext cx="6716452" cy="55970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B8B331-0DFE-3546-913D-20EE14EAE902}"/>
              </a:ext>
            </a:extLst>
          </p:cNvPr>
          <p:cNvCxnSpPr>
            <a:cxnSpLocks/>
          </p:cNvCxnSpPr>
          <p:nvPr/>
        </p:nvCxnSpPr>
        <p:spPr>
          <a:xfrm flipV="1">
            <a:off x="4525506" y="4099389"/>
            <a:ext cx="6200714" cy="519106"/>
          </a:xfrm>
          <a:prstGeom prst="straightConnector1">
            <a:avLst/>
          </a:prstGeom>
          <a:ln w="28575">
            <a:solidFill>
              <a:srgbClr val="FF40FF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14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CA18-8B97-234F-8313-F81A19EA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3" y="1157628"/>
            <a:ext cx="11913031" cy="603599"/>
          </a:xfrm>
        </p:spPr>
        <p:txBody>
          <a:bodyPr>
            <a:noAutofit/>
          </a:bodyPr>
          <a:lstStyle/>
          <a:p>
            <a:r>
              <a:rPr lang="en-GB" sz="4000" dirty="0"/>
              <a:t>3. Is there a significant genome feature you should be aware of?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54BBC-F23F-9C4E-8267-64C2F40C1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39612"/>
            <a:ext cx="10972800" cy="4515301"/>
          </a:xfrm>
        </p:spPr>
        <p:txBody>
          <a:bodyPr>
            <a:normAutofit/>
          </a:bodyPr>
          <a:lstStyle/>
          <a:p>
            <a:r>
              <a:rPr lang="en-GB" dirty="0"/>
              <a:t>No big structural changes yet</a:t>
            </a:r>
          </a:p>
          <a:p>
            <a:pPr lvl="1"/>
            <a:r>
              <a:rPr lang="en-GB" dirty="0"/>
              <a:t>Some deletions</a:t>
            </a:r>
          </a:p>
          <a:p>
            <a:pPr lvl="1"/>
            <a:r>
              <a:rPr lang="en-GB" dirty="0"/>
              <a:t>Possibly acquiring a large deletion in ORF7b</a:t>
            </a:r>
          </a:p>
          <a:p>
            <a:r>
              <a:rPr lang="en-GB" dirty="0"/>
              <a:t>If there are any, can be used for QC</a:t>
            </a:r>
          </a:p>
        </p:txBody>
      </p:sp>
    </p:spTree>
    <p:extLst>
      <p:ext uri="{BB962C8B-B14F-4D97-AF65-F5344CB8AC3E}">
        <p14:creationId xmlns:p14="http://schemas.microsoft.com/office/powerpoint/2010/main" val="428632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CD62-6D77-FF4E-89F9-0175DF12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47" y="108555"/>
            <a:ext cx="11695427" cy="1325563"/>
          </a:xfrm>
        </p:spPr>
        <p:txBody>
          <a:bodyPr/>
          <a:lstStyle/>
          <a:p>
            <a:pPr algn="l"/>
            <a:r>
              <a:rPr lang="en-GB" b="1" dirty="0">
                <a:solidFill>
                  <a:schemeClr val="accent4"/>
                </a:solidFill>
              </a:rPr>
              <a:t>	  RSV</a:t>
            </a:r>
            <a:r>
              <a:rPr lang="en-GB" b="1" dirty="0"/>
              <a:t> 	 		   					</a:t>
            </a:r>
            <a:r>
              <a:rPr lang="en-GB" b="1" dirty="0">
                <a:solidFill>
                  <a:schemeClr val="accent6"/>
                </a:solidFill>
              </a:rPr>
              <a:t>FLU </a:t>
            </a:r>
            <a:r>
              <a:rPr lang="en-GB" b="1" dirty="0"/>
              <a:t> 		</a:t>
            </a:r>
            <a:r>
              <a:rPr lang="en-GB" b="1" dirty="0">
                <a:solidFill>
                  <a:schemeClr val="accent5"/>
                </a:solidFill>
              </a:rPr>
              <a:t>   	 SARS-CoV-2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1E851E-B596-6643-933B-7D25AADF19FE}"/>
              </a:ext>
            </a:extLst>
          </p:cNvPr>
          <p:cNvGrpSpPr/>
          <p:nvPr/>
        </p:nvGrpSpPr>
        <p:grpSpPr>
          <a:xfrm>
            <a:off x="370114" y="1281493"/>
            <a:ext cx="3363686" cy="3216139"/>
            <a:chOff x="4151407" y="1847552"/>
            <a:chExt cx="4278086" cy="40843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B0413F-7AE0-7B4D-9CE8-5A826EF8736C}"/>
                </a:ext>
              </a:extLst>
            </p:cNvPr>
            <p:cNvGrpSpPr/>
            <p:nvPr/>
          </p:nvGrpSpPr>
          <p:grpSpPr>
            <a:xfrm>
              <a:off x="4151407" y="1847552"/>
              <a:ext cx="4278086" cy="4084399"/>
              <a:chOff x="4012161" y="1564523"/>
              <a:chExt cx="4278086" cy="408439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0EC8018-C513-6448-B96D-D8EDA38DA9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916" r="17500" b="13262"/>
              <a:stretch/>
            </p:blipFill>
            <p:spPr>
              <a:xfrm>
                <a:off x="4012161" y="1564523"/>
                <a:ext cx="4278086" cy="379124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D7B6B3-4CF9-C842-9214-120DACAF70B1}"/>
                  </a:ext>
                </a:extLst>
              </p:cNvPr>
              <p:cNvSpPr txBox="1"/>
              <p:nvPr/>
            </p:nvSpPr>
            <p:spPr>
              <a:xfrm>
                <a:off x="4123288" y="5355772"/>
                <a:ext cx="3450008" cy="293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hlinkClick r:id="rId4"/>
                  </a:rPr>
                  <a:t>https://www.nature.com/articles/s41579-019-0149-x</a:t>
                </a: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E3F6CE-3856-9241-B483-5039C01FB79A}"/>
                </a:ext>
              </a:extLst>
            </p:cNvPr>
            <p:cNvSpPr/>
            <p:nvPr/>
          </p:nvSpPr>
          <p:spPr>
            <a:xfrm>
              <a:off x="7358743" y="4027714"/>
              <a:ext cx="914400" cy="243493"/>
            </a:xfrm>
            <a:prstGeom prst="rect">
              <a:avLst/>
            </a:prstGeom>
            <a:solidFill>
              <a:srgbClr val="FF40FF">
                <a:alpha val="9804"/>
              </a:srgbClr>
            </a:solidFill>
            <a:ln w="19050">
              <a:solidFill>
                <a:srgbClr val="FF40FF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7B3188-ED2F-2647-80E8-09DBE11CD943}"/>
                </a:ext>
              </a:extLst>
            </p:cNvPr>
            <p:cNvSpPr/>
            <p:nvPr/>
          </p:nvSpPr>
          <p:spPr>
            <a:xfrm>
              <a:off x="7358743" y="3390425"/>
              <a:ext cx="914400" cy="243493"/>
            </a:xfrm>
            <a:prstGeom prst="rect">
              <a:avLst/>
            </a:prstGeom>
            <a:solidFill>
              <a:srgbClr val="FF40FF">
                <a:alpha val="9804"/>
              </a:srgbClr>
            </a:solidFill>
            <a:ln w="19050">
              <a:solidFill>
                <a:srgbClr val="FF40FF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AC7736-AC80-264B-BC26-958A3BC2E4E0}"/>
              </a:ext>
            </a:extLst>
          </p:cNvPr>
          <p:cNvGrpSpPr/>
          <p:nvPr/>
        </p:nvGrpSpPr>
        <p:grpSpPr>
          <a:xfrm>
            <a:off x="3889991" y="1281493"/>
            <a:ext cx="3679147" cy="3348795"/>
            <a:chOff x="4417213" y="1538595"/>
            <a:chExt cx="3679147" cy="334879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F32D362-AE10-9D4B-BAED-26AA075C7400}"/>
                </a:ext>
              </a:extLst>
            </p:cNvPr>
            <p:cNvGrpSpPr/>
            <p:nvPr/>
          </p:nvGrpSpPr>
          <p:grpSpPr>
            <a:xfrm>
              <a:off x="4417213" y="1538595"/>
              <a:ext cx="3679147" cy="3348795"/>
              <a:chOff x="4417213" y="1538595"/>
              <a:chExt cx="3679147" cy="334879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8656A48-4322-C54B-96F6-6039AF25C6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7222"/>
              <a:stretch/>
            </p:blipFill>
            <p:spPr>
              <a:xfrm>
                <a:off x="4480152" y="1538595"/>
                <a:ext cx="3616208" cy="311796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A98570-8605-3A4C-AC68-151305D13992}"/>
                  </a:ext>
                </a:extLst>
              </p:cNvPr>
              <p:cNvSpPr txBox="1"/>
              <p:nvPr/>
            </p:nvSpPr>
            <p:spPr>
              <a:xfrm>
                <a:off x="4417213" y="4656558"/>
                <a:ext cx="306365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hlinkClick r:id="rId6"/>
                  </a:rPr>
                  <a:t>https://www.science.org/doi/10.1126/scitranslmed.aau5485</a:t>
                </a: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C1D6CC-28F3-F949-958D-2365DF436AAD}"/>
                </a:ext>
              </a:extLst>
            </p:cNvPr>
            <p:cNvSpPr/>
            <p:nvPr/>
          </p:nvSpPr>
          <p:spPr>
            <a:xfrm>
              <a:off x="4446682" y="1887261"/>
              <a:ext cx="255946" cy="230832"/>
            </a:xfrm>
            <a:prstGeom prst="rect">
              <a:avLst/>
            </a:prstGeom>
            <a:solidFill>
              <a:srgbClr val="FF40FF">
                <a:alpha val="9804"/>
              </a:srgbClr>
            </a:solidFill>
            <a:ln w="19050">
              <a:solidFill>
                <a:srgbClr val="FF40FF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85148D-02ED-9142-8B51-C0415D8E5364}"/>
                </a:ext>
              </a:extLst>
            </p:cNvPr>
            <p:cNvSpPr/>
            <p:nvPr/>
          </p:nvSpPr>
          <p:spPr>
            <a:xfrm>
              <a:off x="4446682" y="2222842"/>
              <a:ext cx="255946" cy="230832"/>
            </a:xfrm>
            <a:prstGeom prst="rect">
              <a:avLst/>
            </a:prstGeom>
            <a:solidFill>
              <a:srgbClr val="FF40FF">
                <a:alpha val="9804"/>
              </a:srgbClr>
            </a:solidFill>
            <a:ln w="19050">
              <a:solidFill>
                <a:srgbClr val="FF40FF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69CB729-3710-EF4A-AE34-2F65EFFA6B62}"/>
              </a:ext>
            </a:extLst>
          </p:cNvPr>
          <p:cNvGrpSpPr/>
          <p:nvPr/>
        </p:nvGrpSpPr>
        <p:grpSpPr>
          <a:xfrm>
            <a:off x="7248825" y="1320902"/>
            <a:ext cx="4714526" cy="3546324"/>
            <a:chOff x="7248824" y="1320901"/>
            <a:chExt cx="4714525" cy="354632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E3E7CC9-496B-E040-9E7A-21B207CE75EA}"/>
                </a:ext>
              </a:extLst>
            </p:cNvPr>
            <p:cNvGrpSpPr/>
            <p:nvPr/>
          </p:nvGrpSpPr>
          <p:grpSpPr>
            <a:xfrm>
              <a:off x="7788267" y="1320901"/>
              <a:ext cx="4175082" cy="3546322"/>
              <a:chOff x="7788267" y="1760401"/>
              <a:chExt cx="4175082" cy="354632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757ED08-0C12-C442-A0A0-83AE4077AE39}"/>
                  </a:ext>
                </a:extLst>
              </p:cNvPr>
              <p:cNvGrpSpPr/>
              <p:nvPr/>
            </p:nvGrpSpPr>
            <p:grpSpPr>
              <a:xfrm>
                <a:off x="7788267" y="1760401"/>
                <a:ext cx="4175082" cy="3546322"/>
                <a:chOff x="7788267" y="1760401"/>
                <a:chExt cx="4175082" cy="3546322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D9B7F8BA-8F88-CE4E-B7E7-A0E770DC6D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8484" t="14286" r="23917" b="40249"/>
                <a:stretch/>
              </p:blipFill>
              <p:spPr>
                <a:xfrm>
                  <a:off x="7788267" y="1760401"/>
                  <a:ext cx="3497018" cy="3546322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78A11C-C4BB-7E4A-A8AB-2BFA910EFFC9}"/>
                    </a:ext>
                  </a:extLst>
                </p:cNvPr>
                <p:cNvSpPr txBox="1"/>
                <p:nvPr/>
              </p:nvSpPr>
              <p:spPr>
                <a:xfrm>
                  <a:off x="11213950" y="1909277"/>
                  <a:ext cx="2904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095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CBD9349-209C-7E46-BE29-38F80E4BBC6A}"/>
                    </a:ext>
                  </a:extLst>
                </p:cNvPr>
                <p:cNvSpPr txBox="1"/>
                <p:nvPr/>
              </p:nvSpPr>
              <p:spPr>
                <a:xfrm>
                  <a:off x="11219970" y="2737853"/>
                  <a:ext cx="3337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095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N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165AB8-1B59-664F-A42C-FB8AE9F1EBF0}"/>
                    </a:ext>
                  </a:extLst>
                </p:cNvPr>
                <p:cNvSpPr txBox="1"/>
                <p:nvPr/>
              </p:nvSpPr>
              <p:spPr>
                <a:xfrm>
                  <a:off x="11174154" y="3467787"/>
                  <a:ext cx="381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095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M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BD2CC37-FE7E-0040-8753-C1A2C83CEEF8}"/>
                    </a:ext>
                  </a:extLst>
                </p:cNvPr>
                <p:cNvSpPr txBox="1"/>
                <p:nvPr/>
              </p:nvSpPr>
              <p:spPr>
                <a:xfrm>
                  <a:off x="11174154" y="4243111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095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E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D10C9B0-E836-B740-B203-890EE640DBB1}"/>
                    </a:ext>
                  </a:extLst>
                </p:cNvPr>
                <p:cNvSpPr txBox="1"/>
                <p:nvPr/>
              </p:nvSpPr>
              <p:spPr>
                <a:xfrm>
                  <a:off x="11191984" y="4907876"/>
                  <a:ext cx="7713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0958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ssRNA</a:t>
                  </a: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702185D-DE98-7541-983D-430AE5B319AD}"/>
                  </a:ext>
                </a:extLst>
              </p:cNvPr>
              <p:cNvSpPr/>
              <p:nvPr/>
            </p:nvSpPr>
            <p:spPr>
              <a:xfrm>
                <a:off x="11194737" y="1948412"/>
                <a:ext cx="333746" cy="306966"/>
              </a:xfrm>
              <a:prstGeom prst="rect">
                <a:avLst/>
              </a:prstGeom>
              <a:solidFill>
                <a:srgbClr val="FF40FF">
                  <a:alpha val="9804"/>
                </a:srgbClr>
              </a:solidFill>
              <a:ln w="19050">
                <a:solidFill>
                  <a:srgbClr val="FF40FF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AFA983-D922-7C42-9C85-235A8C244803}"/>
                </a:ext>
              </a:extLst>
            </p:cNvPr>
            <p:cNvSpPr txBox="1"/>
            <p:nvPr/>
          </p:nvSpPr>
          <p:spPr>
            <a:xfrm>
              <a:off x="7248824" y="4352960"/>
              <a:ext cx="27783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hlinkClick r:id="rId8"/>
                </a:rPr>
                <a:t>https://www.nature.com/articles/s41431-022-01108-8</a:t>
              </a:r>
              <a:r>
                <a:rPr kumimoji="0" lang="en-GB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3718A66-C78B-D049-B8C6-1E98F8537B17}"/>
              </a:ext>
            </a:extLst>
          </p:cNvPr>
          <p:cNvSpPr/>
          <p:nvPr/>
        </p:nvSpPr>
        <p:spPr>
          <a:xfrm>
            <a:off x="1323325" y="6380691"/>
            <a:ext cx="10738051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658ACA-2411-D246-973D-5BF564558A8A}"/>
              </a:ext>
            </a:extLst>
          </p:cNvPr>
          <p:cNvSpPr/>
          <p:nvPr/>
        </p:nvSpPr>
        <p:spPr>
          <a:xfrm>
            <a:off x="1323326" y="5678588"/>
            <a:ext cx="5491135" cy="230832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1DA0D7-662E-964F-BAB1-2089E8C821CF}"/>
              </a:ext>
            </a:extLst>
          </p:cNvPr>
          <p:cNvSpPr/>
          <p:nvPr/>
        </p:nvSpPr>
        <p:spPr>
          <a:xfrm>
            <a:off x="1323328" y="4951412"/>
            <a:ext cx="4870649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E9E246-8358-8847-BF18-82BEA277266F}"/>
              </a:ext>
            </a:extLst>
          </p:cNvPr>
          <p:cNvSpPr txBox="1"/>
          <p:nvPr/>
        </p:nvSpPr>
        <p:spPr>
          <a:xfrm>
            <a:off x="135694" y="4769970"/>
            <a:ext cx="1187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Flu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~13 500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F1E963-6EF9-014C-A095-7EED91A05DD1}"/>
              </a:ext>
            </a:extLst>
          </p:cNvPr>
          <p:cNvSpPr txBox="1"/>
          <p:nvPr/>
        </p:nvSpPr>
        <p:spPr>
          <a:xfrm>
            <a:off x="135694" y="5425613"/>
            <a:ext cx="1187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RSV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~15 200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49D216-5A82-FB4B-9505-F3CE85A19F44}"/>
              </a:ext>
            </a:extLst>
          </p:cNvPr>
          <p:cNvSpPr txBox="1"/>
          <p:nvPr/>
        </p:nvSpPr>
        <p:spPr>
          <a:xfrm>
            <a:off x="51311" y="6121461"/>
            <a:ext cx="12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SARS-CoV-2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~29 900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F230F4-D8CF-8F4A-B420-FB4720397878}"/>
              </a:ext>
            </a:extLst>
          </p:cNvPr>
          <p:cNvSpPr txBox="1"/>
          <p:nvPr/>
        </p:nvSpPr>
        <p:spPr>
          <a:xfrm>
            <a:off x="7437621" y="5203817"/>
            <a:ext cx="3847664" cy="646331"/>
          </a:xfrm>
          <a:prstGeom prst="rect">
            <a:avLst/>
          </a:prstGeom>
          <a:solidFill>
            <a:srgbClr val="FF40FF">
              <a:alpha val="9804"/>
            </a:srgbClr>
          </a:solidFill>
          <a:ln w="19050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Focus in all three: surface glycoproteins</a:t>
            </a:r>
          </a:p>
          <a:p>
            <a:pPr marL="380990" marR="0" lvl="0" indent="-38099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Targets for drugs and vaccines</a:t>
            </a:r>
          </a:p>
        </p:txBody>
      </p:sp>
    </p:spTree>
    <p:extLst>
      <p:ext uri="{BB962C8B-B14F-4D97-AF65-F5344CB8AC3E}">
        <p14:creationId xmlns:p14="http://schemas.microsoft.com/office/powerpoint/2010/main" val="2277226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936D-3EAE-E946-8FD9-E9C231EE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5969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4. Compute power/infrastructure</a:t>
            </a:r>
            <a:br>
              <a:rPr lang="en-GB" dirty="0"/>
            </a:br>
            <a:r>
              <a:rPr lang="en-GB" dirty="0"/>
              <a:t>5. Command line vs 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FC287-2AE7-884A-B59E-A1CB46145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28969"/>
            <a:ext cx="10972800" cy="4525963"/>
          </a:xfrm>
        </p:spPr>
        <p:txBody>
          <a:bodyPr>
            <a:normAutofit fontScale="92500"/>
          </a:bodyPr>
          <a:lstStyle/>
          <a:p>
            <a:r>
              <a:rPr lang="en-GB" dirty="0"/>
              <a:t>Different tools require different levels of experience with the command line and different computing power</a:t>
            </a:r>
          </a:p>
          <a:p>
            <a:r>
              <a:rPr lang="en-GB" dirty="0"/>
              <a:t>Benefit of web-based applications: often user-friendly, analysis happens on their servers so you don’t have to worry about compute power</a:t>
            </a:r>
          </a:p>
          <a:p>
            <a:pPr lvl="1"/>
            <a:r>
              <a:rPr lang="en-GB" dirty="0"/>
              <a:t>Consider privacy and security of uploading genomic data</a:t>
            </a:r>
          </a:p>
          <a:p>
            <a:r>
              <a:rPr lang="en-GB" dirty="0"/>
              <a:t>Benefit of CLI tools: often more flexible</a:t>
            </a:r>
          </a:p>
          <a:p>
            <a:pPr lvl="1"/>
            <a:r>
              <a:rPr lang="en-GB" dirty="0"/>
              <a:t>I can run the assembly tool of viral-</a:t>
            </a:r>
            <a:r>
              <a:rPr lang="en-GB" dirty="0" err="1"/>
              <a:t>ngs</a:t>
            </a:r>
            <a:r>
              <a:rPr lang="en-GB" dirty="0"/>
              <a:t> on my laptop (16GB RAM, 8 cores) but for large batches and parallel processing we require a server</a:t>
            </a:r>
          </a:p>
        </p:txBody>
      </p:sp>
    </p:spTree>
    <p:extLst>
      <p:ext uri="{BB962C8B-B14F-4D97-AF65-F5344CB8AC3E}">
        <p14:creationId xmlns:p14="http://schemas.microsoft.com/office/powerpoint/2010/main" val="74926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3283-717B-E247-A5F3-C9D3589E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2314"/>
            <a:ext cx="10972800" cy="1143000"/>
          </a:xfrm>
        </p:spPr>
        <p:txBody>
          <a:bodyPr/>
          <a:lstStyle/>
          <a:p>
            <a:r>
              <a:rPr lang="en-GB" dirty="0"/>
              <a:t>Some basic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11392-73A0-714C-BE2C-47B840652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54711"/>
          </a:xfrm>
        </p:spPr>
        <p:txBody>
          <a:bodyPr>
            <a:normAutofit fontScale="85000" lnSpcReduction="20000"/>
          </a:bodyPr>
          <a:lstStyle/>
          <a:p>
            <a:r>
              <a:rPr lang="en-GB" dirty="0" err="1"/>
              <a:t>Fastq</a:t>
            </a:r>
            <a:r>
              <a:rPr lang="en-GB" dirty="0"/>
              <a:t> file: file from sequencing machine containing </a:t>
            </a:r>
          </a:p>
          <a:p>
            <a:pPr lvl="1"/>
            <a:r>
              <a:rPr lang="en-GB" dirty="0"/>
              <a:t>sequence data</a:t>
            </a:r>
          </a:p>
          <a:p>
            <a:pPr lvl="1"/>
            <a:r>
              <a:rPr lang="en-GB" dirty="0"/>
              <a:t>quality information</a:t>
            </a:r>
          </a:p>
          <a:p>
            <a:pPr lvl="1"/>
            <a:r>
              <a:rPr lang="en-GB" dirty="0"/>
              <a:t>identifiers and location information (where on </a:t>
            </a:r>
            <a:r>
              <a:rPr lang="en-GB" dirty="0" err="1"/>
              <a:t>flowcell</a:t>
            </a:r>
            <a:r>
              <a:rPr lang="en-GB" dirty="0"/>
              <a:t> the sequence was)</a:t>
            </a:r>
          </a:p>
          <a:p>
            <a:pPr marL="57150" indent="0">
              <a:buNone/>
            </a:pPr>
            <a:r>
              <a:rPr lang="en-GB" dirty="0"/>
              <a:t>@sequence name</a:t>
            </a:r>
            <a:r>
              <a:rPr lang="en-GB" dirty="0">
                <a:sym typeface="Wingdings" pitchFamily="2" charset="2"/>
              </a:rPr>
              <a:t>: (options </a:t>
            </a:r>
            <a:r>
              <a:rPr lang="en-GB" dirty="0"/>
              <a:t>location information)</a:t>
            </a:r>
          </a:p>
          <a:p>
            <a:pPr marL="57150" indent="0">
              <a:buNone/>
            </a:pPr>
            <a:r>
              <a:rPr lang="en-GB" dirty="0"/>
              <a:t>ATCGCGCTAGAGGGAAATCTCCTAAA</a:t>
            </a:r>
          </a:p>
          <a:p>
            <a:pPr marL="57150" indent="0">
              <a:buNone/>
            </a:pPr>
            <a:r>
              <a:rPr lang="en-GB" dirty="0"/>
              <a:t>+</a:t>
            </a:r>
          </a:p>
          <a:p>
            <a:pPr marL="57150" indent="0">
              <a:buNone/>
            </a:pPr>
            <a:r>
              <a:rPr lang="en-GB" dirty="0"/>
              <a:t>AAAA::*99@85478BB::??				For bioinformatic tools (quality info)</a:t>
            </a:r>
          </a:p>
          <a:p>
            <a:endParaRPr lang="en-GB" dirty="0"/>
          </a:p>
          <a:p>
            <a:r>
              <a:rPr lang="en-GB" dirty="0" err="1"/>
              <a:t>Fasta</a:t>
            </a:r>
            <a:r>
              <a:rPr lang="en-GB" dirty="0"/>
              <a:t> file: file containing sequence name and sequence</a:t>
            </a:r>
          </a:p>
          <a:p>
            <a:pPr marL="0" indent="0">
              <a:buNone/>
            </a:pPr>
            <a:r>
              <a:rPr lang="en-GB" dirty="0"/>
              <a:t>&gt;sequence name</a:t>
            </a:r>
          </a:p>
          <a:p>
            <a:pPr marL="0" indent="0">
              <a:buNone/>
            </a:pPr>
            <a:r>
              <a:rPr lang="en-GB" dirty="0"/>
              <a:t>ATCGCGCTAGAGGGAAATCTCCTAAA</a:t>
            </a:r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DFC45E-39D3-3C48-B6F7-78CFB953D33A}"/>
              </a:ext>
            </a:extLst>
          </p:cNvPr>
          <p:cNvCxnSpPr/>
          <p:nvPr/>
        </p:nvCxnSpPr>
        <p:spPr>
          <a:xfrm flipH="1">
            <a:off x="4387065" y="4520629"/>
            <a:ext cx="1232899" cy="0"/>
          </a:xfrm>
          <a:prstGeom prst="straightConnector1">
            <a:avLst/>
          </a:prstGeom>
          <a:ln w="19050">
            <a:solidFill>
              <a:srgbClr val="00A65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4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5937"/>
            <a:ext cx="10972800" cy="1143000"/>
          </a:xfrm>
        </p:spPr>
        <p:txBody>
          <a:bodyPr/>
          <a:lstStyle/>
          <a:p>
            <a:r>
              <a:rPr lang="en-US" dirty="0"/>
              <a:t>Genome assembly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44434"/>
          </a:xfrm>
        </p:spPr>
        <p:txBody>
          <a:bodyPr>
            <a:normAutofit/>
          </a:bodyPr>
          <a:lstStyle/>
          <a:p>
            <a:r>
              <a:rPr lang="en-US" sz="2667" dirty="0"/>
              <a:t>How to go from this…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r>
              <a:rPr lang="en-US" sz="2667" dirty="0"/>
              <a:t>To this…</a:t>
            </a:r>
          </a:p>
          <a:p>
            <a:endParaRPr lang="en-US" sz="2667" dirty="0"/>
          </a:p>
          <a:p>
            <a:endParaRPr lang="en-US" sz="2667" dirty="0"/>
          </a:p>
          <a:p>
            <a:pPr marL="0" indent="0">
              <a:buNone/>
            </a:pPr>
            <a:endParaRPr lang="en-US" sz="2667" dirty="0"/>
          </a:p>
          <a:p>
            <a:r>
              <a:rPr lang="en-US" sz="2667" dirty="0"/>
              <a:t>To this…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64AC6F-82A9-B44C-8434-C5578C7C67D1}"/>
              </a:ext>
            </a:extLst>
          </p:cNvPr>
          <p:cNvCxnSpPr>
            <a:cxnSpLocks/>
          </p:cNvCxnSpPr>
          <p:nvPr/>
        </p:nvCxnSpPr>
        <p:spPr>
          <a:xfrm>
            <a:off x="1284637" y="6064518"/>
            <a:ext cx="9846589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781E2EE-1D95-C44F-B822-B966BE98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5046" y="2105363"/>
            <a:ext cx="795905" cy="126092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F814DE3-9A69-9E45-9675-48AA83B5CFD4}"/>
              </a:ext>
            </a:extLst>
          </p:cNvPr>
          <p:cNvGrpSpPr/>
          <p:nvPr/>
        </p:nvGrpSpPr>
        <p:grpSpPr>
          <a:xfrm>
            <a:off x="1081437" y="4059843"/>
            <a:ext cx="10669721" cy="1619890"/>
            <a:chOff x="1081437" y="4234501"/>
            <a:chExt cx="10669721" cy="161989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EF253F1-1D10-9541-A03B-30C34F746129}"/>
                </a:ext>
              </a:extLst>
            </p:cNvPr>
            <p:cNvGrpSpPr/>
            <p:nvPr/>
          </p:nvGrpSpPr>
          <p:grpSpPr>
            <a:xfrm>
              <a:off x="1081437" y="4234501"/>
              <a:ext cx="10669721" cy="699147"/>
              <a:chOff x="818826" y="2772080"/>
              <a:chExt cx="8002291" cy="52436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5669246B-DE6B-ED40-8A7D-43FA4FAA4101}"/>
                  </a:ext>
                </a:extLst>
              </p:cNvPr>
              <p:cNvCxnSpPr/>
              <p:nvPr/>
            </p:nvCxnSpPr>
            <p:spPr>
              <a:xfrm>
                <a:off x="818826" y="2772080"/>
                <a:ext cx="10926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75FFB70-6AC6-5247-9815-236343B37F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79734" y="2772080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8744669-9E45-D245-8075-ED040D87B109}"/>
                  </a:ext>
                </a:extLst>
              </p:cNvPr>
              <p:cNvCxnSpPr/>
              <p:nvPr/>
            </p:nvCxnSpPr>
            <p:spPr>
              <a:xfrm>
                <a:off x="971226" y="2924480"/>
                <a:ext cx="10926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6DEEE1D-4E78-EB46-9B7C-E398A4F432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2134" y="2924480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39763C-9F53-FF4B-93C1-263634D085BC}"/>
                  </a:ext>
                </a:extLst>
              </p:cNvPr>
              <p:cNvCxnSpPr/>
              <p:nvPr/>
            </p:nvCxnSpPr>
            <p:spPr>
              <a:xfrm>
                <a:off x="1123626" y="3076880"/>
                <a:ext cx="10926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8CC8B53-D4EE-BE4B-8F7B-ED81475F25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4534" y="3076880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63F1982-5C5D-8A45-957A-333324217C42}"/>
                  </a:ext>
                </a:extLst>
              </p:cNvPr>
              <p:cNvCxnSpPr/>
              <p:nvPr/>
            </p:nvCxnSpPr>
            <p:spPr>
              <a:xfrm>
                <a:off x="1276026" y="3229280"/>
                <a:ext cx="10926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A236F13-DC62-DB41-A531-E813A863F3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6934" y="3229280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5E6ECB3-AC0C-5746-9A1D-1331F7C2BE07}"/>
                  </a:ext>
                </a:extLst>
              </p:cNvPr>
              <p:cNvCxnSpPr/>
              <p:nvPr/>
            </p:nvCxnSpPr>
            <p:spPr>
              <a:xfrm>
                <a:off x="4776060" y="2839240"/>
                <a:ext cx="10926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03B5A37-E9BF-744D-A38A-78C3201752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6968" y="2839240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AC8EADA-B28A-A946-8189-4BF54817CE0D}"/>
                  </a:ext>
                </a:extLst>
              </p:cNvPr>
              <p:cNvCxnSpPr/>
              <p:nvPr/>
            </p:nvCxnSpPr>
            <p:spPr>
              <a:xfrm>
                <a:off x="4928460" y="2991640"/>
                <a:ext cx="10926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EB77733-90B0-DE45-9AAD-8BD314B8E5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9368" y="2991640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FBE9732-85F9-BA46-B565-4B8FCD46C8AD}"/>
                  </a:ext>
                </a:extLst>
              </p:cNvPr>
              <p:cNvCxnSpPr/>
              <p:nvPr/>
            </p:nvCxnSpPr>
            <p:spPr>
              <a:xfrm>
                <a:off x="5080860" y="3144040"/>
                <a:ext cx="10926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9395417-0D8B-ED41-AE0A-7EC0442A28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41768" y="3144040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26ABA9D-2812-EA49-A20B-EFC16EB17EB9}"/>
                  </a:ext>
                </a:extLst>
              </p:cNvPr>
              <p:cNvCxnSpPr/>
              <p:nvPr/>
            </p:nvCxnSpPr>
            <p:spPr>
              <a:xfrm>
                <a:off x="5233260" y="3296440"/>
                <a:ext cx="10926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CE9DB2F-499D-6146-BC25-E2FAC333C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168" y="3296440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AAD35D2-A2A8-6345-A9D4-E7B73977F2D3}"/>
                </a:ext>
              </a:extLst>
            </p:cNvPr>
            <p:cNvCxnSpPr/>
            <p:nvPr/>
          </p:nvCxnSpPr>
          <p:spPr>
            <a:xfrm>
              <a:off x="3154890" y="5109516"/>
              <a:ext cx="145684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13FC7C1-8B1D-BB4C-9708-F94347FBF2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2767" y="5109516"/>
              <a:ext cx="163593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3D440F6-B353-BE44-8AF5-0DB769989BB5}"/>
                </a:ext>
              </a:extLst>
            </p:cNvPr>
            <p:cNvCxnSpPr/>
            <p:nvPr/>
          </p:nvCxnSpPr>
          <p:spPr>
            <a:xfrm>
              <a:off x="3307290" y="5313286"/>
              <a:ext cx="145684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D2004A-C33D-4541-A847-2DCB9EE97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5167" y="5313286"/>
              <a:ext cx="163593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D3FB3CF-01FE-9D4B-9B25-4C929C28449F}"/>
                </a:ext>
              </a:extLst>
            </p:cNvPr>
            <p:cNvCxnSpPr/>
            <p:nvPr/>
          </p:nvCxnSpPr>
          <p:spPr>
            <a:xfrm>
              <a:off x="3459690" y="5506782"/>
              <a:ext cx="145684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5FD7D25-F225-9849-A34C-6B8200673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567" y="5506782"/>
              <a:ext cx="163593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2FE0A42-204D-5D46-910F-B496BB92085B}"/>
                </a:ext>
              </a:extLst>
            </p:cNvPr>
            <p:cNvCxnSpPr/>
            <p:nvPr/>
          </p:nvCxnSpPr>
          <p:spPr>
            <a:xfrm>
              <a:off x="5128217" y="5681443"/>
              <a:ext cx="145684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94DB342-B44F-5147-B2AC-39E6EB06B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6094" y="5681443"/>
              <a:ext cx="163593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A3ABDAF-04A9-C04D-8D98-3E0755DA7A81}"/>
                </a:ext>
              </a:extLst>
            </p:cNvPr>
            <p:cNvCxnSpPr/>
            <p:nvPr/>
          </p:nvCxnSpPr>
          <p:spPr>
            <a:xfrm>
              <a:off x="5411645" y="5854391"/>
              <a:ext cx="145684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EC5119B-6DA2-1446-842D-E22522F4D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522" y="5854391"/>
              <a:ext cx="163593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757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7D7F-078B-5BC6-6941-3856EBF1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016" y="-108207"/>
            <a:ext cx="4937635" cy="813284"/>
          </a:xfrm>
        </p:spPr>
        <p:txBody>
          <a:bodyPr>
            <a:normAutofit/>
          </a:bodyPr>
          <a:lstStyle/>
          <a:p>
            <a:r>
              <a:rPr lang="en-US" sz="2667" dirty="0"/>
              <a:t>Different file formats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2E7A903-8F16-2472-56D7-9C40F0348479}"/>
              </a:ext>
            </a:extLst>
          </p:cNvPr>
          <p:cNvGraphicFramePr/>
          <p:nvPr/>
        </p:nvGraphicFramePr>
        <p:xfrm>
          <a:off x="623029" y="4213954"/>
          <a:ext cx="5767623" cy="117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B07ABA-EB33-F161-9445-7B6877A69EBC}"/>
              </a:ext>
            </a:extLst>
          </p:cNvPr>
          <p:cNvGraphicFramePr/>
          <p:nvPr/>
        </p:nvGraphicFramePr>
        <p:xfrm>
          <a:off x="724659" y="5836286"/>
          <a:ext cx="5777299" cy="955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47AAE9C-AC6F-B0A5-9A3C-66909523F2D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983" t="14715" r="10014" b="23134"/>
          <a:stretch/>
        </p:blipFill>
        <p:spPr>
          <a:xfrm>
            <a:off x="7876418" y="1572484"/>
            <a:ext cx="3833071" cy="1811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64D254-976B-FB07-3D69-FB0F60132B5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595" t="11704" r="36339" b="50820"/>
          <a:stretch/>
        </p:blipFill>
        <p:spPr>
          <a:xfrm>
            <a:off x="7876419" y="3420765"/>
            <a:ext cx="3833071" cy="1749808"/>
          </a:xfrm>
          <a:prstGeom prst="rect">
            <a:avLst/>
          </a:prstGeom>
        </p:spPr>
      </p:pic>
      <p:pic>
        <p:nvPicPr>
          <p:cNvPr id="1026" name="Picture 2" descr="Variant Call Format - Wikipedia">
            <a:extLst>
              <a:ext uri="{FF2B5EF4-FFF2-40B4-BE49-F238E27FC236}">
                <a16:creationId xmlns:a16="http://schemas.microsoft.com/office/drawing/2014/main" id="{0BBCB707-4B55-6BCD-825C-56414974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48" y="5218008"/>
            <a:ext cx="4007241" cy="162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EE24DEC-EAEA-1F82-E4D3-14E32BC8516C}"/>
              </a:ext>
            </a:extLst>
          </p:cNvPr>
          <p:cNvGraphicFramePr/>
          <p:nvPr/>
        </p:nvGraphicFramePr>
        <p:xfrm>
          <a:off x="623028" y="2530775"/>
          <a:ext cx="5647144" cy="1122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314B4A9-6861-9A9B-CC9D-9F98A75F978D}"/>
              </a:ext>
            </a:extLst>
          </p:cNvPr>
          <p:cNvGraphicFramePr/>
          <p:nvPr/>
        </p:nvGraphicFramePr>
        <p:xfrm>
          <a:off x="612909" y="804380"/>
          <a:ext cx="5647144" cy="1122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11" name="Picture 2" descr="FastQ Format – NGS Analysis">
            <a:extLst>
              <a:ext uri="{FF2B5EF4-FFF2-40B4-BE49-F238E27FC236}">
                <a16:creationId xmlns:a16="http://schemas.microsoft.com/office/drawing/2014/main" id="{C247972D-2D74-126E-248E-D6A1734F1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" t="2257" r="5891" b="58299"/>
          <a:stretch/>
        </p:blipFill>
        <p:spPr bwMode="auto">
          <a:xfrm>
            <a:off x="6782568" y="16742"/>
            <a:ext cx="5409433" cy="157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373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B363C-8CC8-844E-B1F2-D1ADA21E0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8239"/>
            <a:ext cx="10972800" cy="5067926"/>
          </a:xfrm>
        </p:spPr>
        <p:txBody>
          <a:bodyPr/>
          <a:lstStyle/>
          <a:p>
            <a:r>
              <a:rPr lang="en-GB" b="1" dirty="0"/>
              <a:t>Read length</a:t>
            </a:r>
            <a:r>
              <a:rPr lang="en-GB" dirty="0"/>
              <a:t>: how long a sequence fragment from the sequencing machine is</a:t>
            </a:r>
          </a:p>
          <a:p>
            <a:r>
              <a:rPr lang="en-GB" b="1" dirty="0"/>
              <a:t>Depth</a:t>
            </a:r>
            <a:r>
              <a:rPr lang="en-GB" dirty="0"/>
              <a:t>: how many times a single base has been sequenced</a:t>
            </a:r>
          </a:p>
          <a:p>
            <a:r>
              <a:rPr lang="en-GB" b="1" dirty="0"/>
              <a:t>Coverage</a:t>
            </a:r>
            <a:r>
              <a:rPr lang="en-GB" dirty="0"/>
              <a:t>: how much of the reference genome is covered by your sequencing data</a:t>
            </a:r>
          </a:p>
          <a:p>
            <a:pPr lvl="1"/>
            <a:r>
              <a:rPr lang="en-GB" dirty="0"/>
              <a:t>Note: depth and coverage are sometimes used interchangeably</a:t>
            </a:r>
          </a:p>
          <a:p>
            <a:r>
              <a:rPr lang="en-GB" b="1" dirty="0"/>
              <a:t>Total reads</a:t>
            </a:r>
            <a:r>
              <a:rPr lang="en-GB" dirty="0"/>
              <a:t>: number of reads produced per sample</a:t>
            </a:r>
          </a:p>
          <a:p>
            <a:r>
              <a:rPr lang="en-GB" b="1" dirty="0"/>
              <a:t>Mapped reads</a:t>
            </a:r>
            <a:r>
              <a:rPr lang="en-GB" dirty="0"/>
              <a:t>: number of reads that aligned to your reference genome (always ≤ total reads)</a:t>
            </a:r>
          </a:p>
        </p:txBody>
      </p:sp>
    </p:spTree>
    <p:extLst>
      <p:ext uri="{BB962C8B-B14F-4D97-AF65-F5344CB8AC3E}">
        <p14:creationId xmlns:p14="http://schemas.microsoft.com/office/powerpoint/2010/main" val="289461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B865-FD31-976A-3E6B-AA3EA343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18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Quality control - assembly </a:t>
            </a:r>
          </a:p>
        </p:txBody>
      </p:sp>
      <p:pic>
        <p:nvPicPr>
          <p:cNvPr id="7170" name="Picture 2" descr="Sowieso Unbekannt tief sequence depth vs coverage jeder Umweltfreundlich  Vene">
            <a:extLst>
              <a:ext uri="{FF2B5EF4-FFF2-40B4-BE49-F238E27FC236}">
                <a16:creationId xmlns:a16="http://schemas.microsoft.com/office/drawing/2014/main" id="{08BB7F60-E617-C923-0D57-5CD24381B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3" y="2369633"/>
            <a:ext cx="10940027" cy="386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B1818-516B-EB7B-B4D4-32E8BACD3502}"/>
              </a:ext>
            </a:extLst>
          </p:cNvPr>
          <p:cNvSpPr txBox="1"/>
          <p:nvPr/>
        </p:nvSpPr>
        <p:spPr>
          <a:xfrm rot="5400000">
            <a:off x="11101245" y="2787520"/>
            <a:ext cx="87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536637-761D-ABEC-6613-4C3EB7DB0A28}"/>
              </a:ext>
            </a:extLst>
          </p:cNvPr>
          <p:cNvCxnSpPr/>
          <p:nvPr/>
        </p:nvCxnSpPr>
        <p:spPr>
          <a:xfrm>
            <a:off x="11255977" y="2420200"/>
            <a:ext cx="0" cy="1103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99BD63-076C-9E81-0734-D49EFC57D64B}"/>
              </a:ext>
            </a:extLst>
          </p:cNvPr>
          <p:cNvCxnSpPr>
            <a:cxnSpLocks/>
          </p:cNvCxnSpPr>
          <p:nvPr/>
        </p:nvCxnSpPr>
        <p:spPr>
          <a:xfrm>
            <a:off x="2310501" y="5590992"/>
            <a:ext cx="8909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DDF03A-B41D-5BE5-E4FD-D8FBA9DCF1C9}"/>
              </a:ext>
            </a:extLst>
          </p:cNvPr>
          <p:cNvSpPr txBox="1"/>
          <p:nvPr/>
        </p:nvSpPr>
        <p:spPr>
          <a:xfrm>
            <a:off x="5666883" y="5563786"/>
            <a:ext cx="258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Genome coverage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32200E-B564-8FC7-27A2-A5F2F86E9E2A}"/>
              </a:ext>
            </a:extLst>
          </p:cNvPr>
          <p:cNvSpPr txBox="1"/>
          <p:nvPr/>
        </p:nvSpPr>
        <p:spPr>
          <a:xfrm>
            <a:off x="6034329" y="3907922"/>
            <a:ext cx="62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%Ns</a:t>
            </a:r>
          </a:p>
        </p:txBody>
      </p:sp>
    </p:spTree>
    <p:extLst>
      <p:ext uri="{BB962C8B-B14F-4D97-AF65-F5344CB8AC3E}">
        <p14:creationId xmlns:p14="http://schemas.microsoft.com/office/powerpoint/2010/main" val="388251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B541-6592-D7D2-E035-3F6836DD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1" y="138836"/>
            <a:ext cx="11508827" cy="588533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bioinformatics workflow: from fastq to </a:t>
            </a:r>
            <a:r>
              <a:rPr lang="en-US" dirty="0" err="1"/>
              <a:t>fasta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2EA481-DDC6-2145-6639-34CAF7C0E443}"/>
              </a:ext>
            </a:extLst>
          </p:cNvPr>
          <p:cNvCxnSpPr>
            <a:cxnSpLocks/>
          </p:cNvCxnSpPr>
          <p:nvPr/>
        </p:nvCxnSpPr>
        <p:spPr>
          <a:xfrm>
            <a:off x="420414" y="1734206"/>
            <a:ext cx="1142474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122497-3217-45EA-C0C4-7AF12C9A3DCE}"/>
              </a:ext>
            </a:extLst>
          </p:cNvPr>
          <p:cNvCxnSpPr>
            <a:cxnSpLocks/>
          </p:cNvCxnSpPr>
          <p:nvPr/>
        </p:nvCxnSpPr>
        <p:spPr>
          <a:xfrm>
            <a:off x="336331" y="4724400"/>
            <a:ext cx="1150882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5ED5C0-BE9E-DC80-899A-A2AA723C6096}"/>
              </a:ext>
            </a:extLst>
          </p:cNvPr>
          <p:cNvCxnSpPr>
            <a:cxnSpLocks/>
          </p:cNvCxnSpPr>
          <p:nvPr/>
        </p:nvCxnSpPr>
        <p:spPr>
          <a:xfrm flipV="1">
            <a:off x="357352" y="5597710"/>
            <a:ext cx="11477296" cy="105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9FF0B2-98AE-7241-F1D2-C0D572F2A30B}"/>
              </a:ext>
            </a:extLst>
          </p:cNvPr>
          <p:cNvSpPr/>
          <p:nvPr/>
        </p:nvSpPr>
        <p:spPr>
          <a:xfrm>
            <a:off x="3392211" y="988318"/>
            <a:ext cx="2890345" cy="666322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 sequencing 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(fastq)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4198F3-3750-C59B-5666-B5B44AAAC773}"/>
              </a:ext>
            </a:extLst>
          </p:cNvPr>
          <p:cNvSpPr/>
          <p:nvPr/>
        </p:nvSpPr>
        <p:spPr>
          <a:xfrm>
            <a:off x="3392212" y="2320107"/>
            <a:ext cx="2890345" cy="504496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control (QC)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4665DD-0B37-F05F-9A9B-7BD5ADE9B2D1}"/>
              </a:ext>
            </a:extLst>
          </p:cNvPr>
          <p:cNvSpPr/>
          <p:nvPr/>
        </p:nvSpPr>
        <p:spPr>
          <a:xfrm>
            <a:off x="3392211" y="3689561"/>
            <a:ext cx="2890345" cy="504496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15423-0B04-6021-212B-EA19E3FDE089}"/>
              </a:ext>
            </a:extLst>
          </p:cNvPr>
          <p:cNvSpPr txBox="1"/>
          <p:nvPr/>
        </p:nvSpPr>
        <p:spPr>
          <a:xfrm>
            <a:off x="336329" y="1205779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8EF96-C316-2BA7-CB86-A9776CEC370B}"/>
              </a:ext>
            </a:extLst>
          </p:cNvPr>
          <p:cNvSpPr txBox="1"/>
          <p:nvPr/>
        </p:nvSpPr>
        <p:spPr>
          <a:xfrm>
            <a:off x="336331" y="3103179"/>
            <a:ext cx="107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+ tools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6BA4D2-275F-2AF5-BB66-F6CB5C4535F0}"/>
              </a:ext>
            </a:extLst>
          </p:cNvPr>
          <p:cNvSpPr txBox="1"/>
          <p:nvPr/>
        </p:nvSpPr>
        <p:spPr>
          <a:xfrm>
            <a:off x="336330" y="4944226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6C532-F3A5-CCA3-9698-0ADC56A9336F}"/>
              </a:ext>
            </a:extLst>
          </p:cNvPr>
          <p:cNvSpPr txBox="1"/>
          <p:nvPr/>
        </p:nvSpPr>
        <p:spPr>
          <a:xfrm>
            <a:off x="302172" y="5902716"/>
            <a:ext cx="147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Downstream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EC9727B-908E-C7EF-1F6F-B81D413C814D}"/>
              </a:ext>
            </a:extLst>
          </p:cNvPr>
          <p:cNvSpPr/>
          <p:nvPr/>
        </p:nvSpPr>
        <p:spPr>
          <a:xfrm>
            <a:off x="3392212" y="4823457"/>
            <a:ext cx="2890345" cy="6967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Assembled sequence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9E37984-8ECA-1ECB-4756-D6647D760A43}"/>
              </a:ext>
            </a:extLst>
          </p:cNvPr>
          <p:cNvSpPr/>
          <p:nvPr/>
        </p:nvSpPr>
        <p:spPr>
          <a:xfrm>
            <a:off x="1918135" y="5902716"/>
            <a:ext cx="1474077" cy="57807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Mutational analysis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D6CB391-EE88-F92D-65E7-50443B0B7018}"/>
              </a:ext>
            </a:extLst>
          </p:cNvPr>
          <p:cNvSpPr/>
          <p:nvPr/>
        </p:nvSpPr>
        <p:spPr>
          <a:xfrm>
            <a:off x="3698325" y="5903875"/>
            <a:ext cx="1474077" cy="57807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Phylogeny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9132EFC-3D49-672B-487F-366A46D196CB}"/>
              </a:ext>
            </a:extLst>
          </p:cNvPr>
          <p:cNvSpPr/>
          <p:nvPr/>
        </p:nvSpPr>
        <p:spPr>
          <a:xfrm>
            <a:off x="5478515" y="5902716"/>
            <a:ext cx="1474077" cy="57807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Annotation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E7E6833-5BA1-5645-9139-A7E930328521}"/>
              </a:ext>
            </a:extLst>
          </p:cNvPr>
          <p:cNvSpPr/>
          <p:nvPr/>
        </p:nvSpPr>
        <p:spPr>
          <a:xfrm>
            <a:off x="7258705" y="5902716"/>
            <a:ext cx="2233034" cy="57807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 prediction and functional annotation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99AC15-EE85-3604-463D-42FC1E5800C9}"/>
              </a:ext>
            </a:extLst>
          </p:cNvPr>
          <p:cNvSpPr txBox="1"/>
          <p:nvPr/>
        </p:nvSpPr>
        <p:spPr>
          <a:xfrm>
            <a:off x="9797852" y="5917681"/>
            <a:ext cx="2363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to address public health questions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A46D90-CABD-281C-E2BC-B876AEF36CBE}"/>
              </a:ext>
            </a:extLst>
          </p:cNvPr>
          <p:cNvCxnSpPr>
            <a:cxnSpLocks/>
          </p:cNvCxnSpPr>
          <p:nvPr/>
        </p:nvCxnSpPr>
        <p:spPr>
          <a:xfrm>
            <a:off x="4837383" y="1734206"/>
            <a:ext cx="0" cy="507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B940A-0F16-4802-EABC-20742E3311C9}"/>
              </a:ext>
            </a:extLst>
          </p:cNvPr>
          <p:cNvCxnSpPr/>
          <p:nvPr/>
        </p:nvCxnSpPr>
        <p:spPr>
          <a:xfrm>
            <a:off x="4837383" y="2943345"/>
            <a:ext cx="0" cy="602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45F2D1-89B1-B090-B4F4-4154006B5DB9}"/>
              </a:ext>
            </a:extLst>
          </p:cNvPr>
          <p:cNvCxnSpPr>
            <a:cxnSpLocks/>
          </p:cNvCxnSpPr>
          <p:nvPr/>
        </p:nvCxnSpPr>
        <p:spPr>
          <a:xfrm>
            <a:off x="4829173" y="4301717"/>
            <a:ext cx="0" cy="485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285E3D1-E0BC-B06A-567B-E2ACCF8EDE77}"/>
              </a:ext>
            </a:extLst>
          </p:cNvPr>
          <p:cNvSpPr/>
          <p:nvPr/>
        </p:nvSpPr>
        <p:spPr>
          <a:xfrm>
            <a:off x="8266384" y="1855807"/>
            <a:ext cx="3197070" cy="1224720"/>
          </a:xfrm>
          <a:prstGeom prst="rect">
            <a:avLst/>
          </a:prstGeom>
          <a:noFill/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DDD59C-B656-5F44-BF84-59911427EFF3}"/>
              </a:ext>
            </a:extLst>
          </p:cNvPr>
          <p:cNvSpPr txBox="1"/>
          <p:nvPr/>
        </p:nvSpPr>
        <p:spPr>
          <a:xfrm>
            <a:off x="8539538" y="1975542"/>
            <a:ext cx="233429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QC stats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Adapter removal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Removal of low quality reads,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Primers, and artefacts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92AAAB-CA17-DC2D-F931-83D8B751CCAF}"/>
              </a:ext>
            </a:extLst>
          </p:cNvPr>
          <p:cNvSpPr/>
          <p:nvPr/>
        </p:nvSpPr>
        <p:spPr>
          <a:xfrm>
            <a:off x="8266384" y="3341476"/>
            <a:ext cx="3197070" cy="1224720"/>
          </a:xfrm>
          <a:prstGeom prst="rect">
            <a:avLst/>
          </a:prstGeom>
          <a:noFill/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D00BCF-D67F-8CE2-A281-6A5470CBBE88}"/>
              </a:ext>
            </a:extLst>
          </p:cNvPr>
          <p:cNvSpPr txBox="1"/>
          <p:nvPr/>
        </p:nvSpPr>
        <p:spPr>
          <a:xfrm>
            <a:off x="8539538" y="3549082"/>
            <a:ext cx="1888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Alignment to reference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Consensus generation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novo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377C7A-959E-B641-E26A-DC344073178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282557" y="1853942"/>
            <a:ext cx="1983827" cy="71841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CDD0D8-D710-6961-C93C-9B767828A9A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282557" y="2572355"/>
            <a:ext cx="1983827" cy="508172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FFF8A0-8672-7A5D-A0E6-B56CA3AFDFF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282556" y="3353352"/>
            <a:ext cx="1983828" cy="58845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F6C96FB-D42E-E819-DA78-587D2370FAC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282556" y="3941809"/>
            <a:ext cx="1983828" cy="62438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4108515-5495-C50D-9969-2FEB576F9996}"/>
              </a:ext>
            </a:extLst>
          </p:cNvPr>
          <p:cNvSpPr txBox="1"/>
          <p:nvPr/>
        </p:nvSpPr>
        <p:spPr>
          <a:xfrm>
            <a:off x="4956201" y="6586202"/>
            <a:ext cx="2311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…and many more </a:t>
            </a:r>
          </a:p>
        </p:txBody>
      </p:sp>
    </p:spTree>
    <p:extLst>
      <p:ext uri="{BB962C8B-B14F-4D97-AF65-F5344CB8AC3E}">
        <p14:creationId xmlns:p14="http://schemas.microsoft.com/office/powerpoint/2010/main" val="133520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9F58-A22C-62ED-848C-D437F641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24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Pipelines and workflows for genome assembly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BBCE-4ED4-085F-5F6F-EAA4C4BA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810"/>
            <a:ext cx="10515600" cy="49590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pipeline/workflow will combine the above steps </a:t>
            </a:r>
          </a:p>
          <a:p>
            <a:pPr>
              <a:lnSpc>
                <a:spcPct val="150000"/>
              </a:lnSpc>
            </a:pPr>
            <a:r>
              <a:rPr lang="en-US" dirty="0"/>
              <a:t>Various publicly available workflows</a:t>
            </a:r>
          </a:p>
          <a:p>
            <a:pPr>
              <a:lnSpc>
                <a:spcPct val="150000"/>
              </a:lnSpc>
            </a:pPr>
            <a:r>
              <a:rPr lang="en-US" dirty="0"/>
              <a:t>Things to consider: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Sequencing platform used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Skill level and computational infrastructure 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Web-based</a:t>
            </a:r>
            <a:r>
              <a:rPr lang="en-US" dirty="0"/>
              <a:t>: easy to use, drag and drop, </a:t>
            </a:r>
            <a:r>
              <a:rPr lang="en-GB" dirty="0"/>
              <a:t>analysis happens on their servers so you don’t have to worry about compute power</a:t>
            </a:r>
            <a:endParaRPr lang="en-US" dirty="0"/>
          </a:p>
          <a:p>
            <a:pPr lvl="2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Command line based</a:t>
            </a:r>
            <a:r>
              <a:rPr lang="en-US" dirty="0"/>
              <a:t>: require familiarity with CLI, may require a high performance computing cluster (some do not), faster, allow you to modify parameters  </a:t>
            </a:r>
          </a:p>
          <a:p>
            <a:pPr>
              <a:lnSpc>
                <a:spcPct val="150000"/>
              </a:lnSpc>
            </a:pPr>
            <a:r>
              <a:rPr lang="en-US" dirty="0"/>
              <a:t>Selection in each lab will be based on the above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77042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BE66-BCB9-0448-AB2B-A6F7F63A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4233"/>
            <a:ext cx="10972800" cy="1143000"/>
          </a:xfrm>
        </p:spPr>
        <p:txBody>
          <a:bodyPr/>
          <a:lstStyle/>
          <a:p>
            <a:r>
              <a:rPr lang="en-GB" dirty="0"/>
              <a:t>Things to consider: type of sequencing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B14AB-EF2E-C64B-B036-367BD3CFC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7233"/>
            <a:ext cx="10972800" cy="45259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Read lengths</a:t>
            </a:r>
          </a:p>
          <a:p>
            <a:pPr lvl="1"/>
            <a:r>
              <a:rPr lang="en-GB" dirty="0"/>
              <a:t>Long reads: resolving repeats and structural changes </a:t>
            </a:r>
          </a:p>
          <a:p>
            <a:pPr lvl="1"/>
            <a:r>
              <a:rPr lang="en-GB" b="1" dirty="0">
                <a:solidFill>
                  <a:srgbClr val="78B244"/>
                </a:solidFill>
              </a:rPr>
              <a:t>Short reads</a:t>
            </a:r>
            <a:r>
              <a:rPr lang="en-GB" dirty="0"/>
              <a:t>: usually more accurate, helpful for calling variants and filling in gaps</a:t>
            </a:r>
          </a:p>
          <a:p>
            <a:pPr lvl="1"/>
            <a:r>
              <a:rPr lang="en-GB" dirty="0"/>
              <a:t>Different assemblers are better for one/the other/a combination</a:t>
            </a:r>
          </a:p>
          <a:p>
            <a:r>
              <a:rPr lang="en-GB" dirty="0"/>
              <a:t>Sequencing technology: each technology has its own pros and cons</a:t>
            </a:r>
          </a:p>
          <a:p>
            <a:pPr lvl="1"/>
            <a:r>
              <a:rPr lang="en-GB" dirty="0"/>
              <a:t>Important to know the expected types of errors</a:t>
            </a:r>
          </a:p>
          <a:p>
            <a:pPr lvl="1"/>
            <a:r>
              <a:rPr lang="en-GB" dirty="0"/>
              <a:t>Sanger, </a:t>
            </a:r>
            <a:r>
              <a:rPr lang="en-GB" b="1" dirty="0">
                <a:solidFill>
                  <a:srgbClr val="78B244"/>
                </a:solidFill>
              </a:rPr>
              <a:t>Illumina</a:t>
            </a:r>
            <a:r>
              <a:rPr lang="en-GB" dirty="0"/>
              <a:t>, Ion Torrent, Nanopore, </a:t>
            </a:r>
            <a:r>
              <a:rPr lang="en-GB" dirty="0" err="1"/>
              <a:t>PacBIO</a:t>
            </a:r>
            <a:r>
              <a:rPr lang="en-GB" dirty="0"/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92710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3496-64F7-924C-A8EB-8BDA6484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774"/>
            <a:ext cx="10972800" cy="495621"/>
          </a:xfrm>
        </p:spPr>
        <p:txBody>
          <a:bodyPr>
            <a:normAutofit fontScale="90000"/>
          </a:bodyPr>
          <a:lstStyle/>
          <a:p>
            <a:r>
              <a:rPr lang="en-GB" dirty="0"/>
              <a:t>Things to consider: type of sequencing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9DBB-3610-5E4D-A365-E6576DE84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440"/>
            <a:ext cx="10972800" cy="5014182"/>
          </a:xfrm>
        </p:spPr>
        <p:txBody>
          <a:bodyPr>
            <a:normAutofit lnSpcReduction="10000"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Illumina short-read data</a:t>
            </a:r>
            <a:r>
              <a:rPr lang="en-GB" dirty="0"/>
              <a:t>: typically 150 bp per read</a:t>
            </a:r>
          </a:p>
          <a:p>
            <a:r>
              <a:rPr lang="en-GB" dirty="0"/>
              <a:t>Sequencing by synthesis: measure fluorescence when </a:t>
            </a:r>
            <a:r>
              <a:rPr lang="en-GB" dirty="0" err="1"/>
              <a:t>nt</a:t>
            </a:r>
            <a:r>
              <a:rPr lang="en-GB" dirty="0"/>
              <a:t> added</a:t>
            </a:r>
          </a:p>
          <a:p>
            <a:r>
              <a:rPr lang="en-GB" dirty="0"/>
              <a:t>High accuracy (error rate increases at end of read)</a:t>
            </a:r>
          </a:p>
          <a:p>
            <a:r>
              <a:rPr lang="en-GB" dirty="0"/>
              <a:t>Susceptible to PCR errors and phasing (one strand out of sync in cluster)</a:t>
            </a:r>
          </a:p>
          <a:p>
            <a:r>
              <a:rPr lang="en-GB" dirty="0"/>
              <a:t>Single-end reads: reads DNA fragment in one direction only</a:t>
            </a:r>
          </a:p>
          <a:p>
            <a:endParaRPr lang="en-GB" dirty="0"/>
          </a:p>
          <a:p>
            <a:r>
              <a:rPr lang="en-GB" b="1" dirty="0">
                <a:solidFill>
                  <a:srgbClr val="78B244"/>
                </a:solidFill>
              </a:rPr>
              <a:t>Paired-end reads</a:t>
            </a:r>
            <a:r>
              <a:rPr lang="en-GB" dirty="0"/>
              <a:t>: reads DNA fragment in two directions</a:t>
            </a:r>
          </a:p>
          <a:p>
            <a:pPr lvl="1"/>
            <a:r>
              <a:rPr lang="en-GB" dirty="0"/>
              <a:t>Helps resolve structural changes, repeats, etc.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8352EE-3EE2-B245-9C21-31B1A1F5B230}"/>
              </a:ext>
            </a:extLst>
          </p:cNvPr>
          <p:cNvGrpSpPr/>
          <p:nvPr/>
        </p:nvGrpSpPr>
        <p:grpSpPr>
          <a:xfrm>
            <a:off x="1177871" y="4133819"/>
            <a:ext cx="5713708" cy="464888"/>
            <a:chOff x="883404" y="1973498"/>
            <a:chExt cx="4285281" cy="34866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85A520-AB3A-8A42-860C-2E699B42212E}"/>
                </a:ext>
              </a:extLst>
            </p:cNvPr>
            <p:cNvCxnSpPr>
              <a:cxnSpLocks/>
            </p:cNvCxnSpPr>
            <p:nvPr/>
          </p:nvCxnSpPr>
          <p:spPr>
            <a:xfrm>
              <a:off x="883404" y="2322164"/>
              <a:ext cx="4285281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58EA13-973F-834B-B575-5C2413C9F66D}"/>
                </a:ext>
              </a:extLst>
            </p:cNvPr>
            <p:cNvCxnSpPr/>
            <p:nvPr/>
          </p:nvCxnSpPr>
          <p:spPr>
            <a:xfrm>
              <a:off x="883404" y="2162014"/>
              <a:ext cx="109263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7E819D-64E3-2D49-AA4B-17FE58C7AE5F}"/>
                </a:ext>
              </a:extLst>
            </p:cNvPr>
            <p:cNvSpPr txBox="1"/>
            <p:nvPr/>
          </p:nvSpPr>
          <p:spPr>
            <a:xfrm>
              <a:off x="2018138" y="1973498"/>
              <a:ext cx="38015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R1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794A8A-DDCD-7C46-A1C0-A24D0B7C5471}"/>
              </a:ext>
            </a:extLst>
          </p:cNvPr>
          <p:cNvGrpSpPr/>
          <p:nvPr/>
        </p:nvGrpSpPr>
        <p:grpSpPr>
          <a:xfrm>
            <a:off x="1177871" y="5689136"/>
            <a:ext cx="10257983" cy="973079"/>
            <a:chOff x="883403" y="4242116"/>
            <a:chExt cx="7693487" cy="72980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AE8C4D9-BD6B-1740-B262-7BB42A21FFF5}"/>
                </a:ext>
              </a:extLst>
            </p:cNvPr>
            <p:cNvGrpSpPr/>
            <p:nvPr/>
          </p:nvGrpSpPr>
          <p:grpSpPr>
            <a:xfrm>
              <a:off x="883403" y="4242116"/>
              <a:ext cx="4285281" cy="729809"/>
              <a:chOff x="883404" y="3355428"/>
              <a:chExt cx="4285281" cy="72980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5112E7E-7293-2F45-ADDA-3F6D7B435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404" y="3745425"/>
                <a:ext cx="4285281" cy="0"/>
              </a:xfrm>
              <a:prstGeom prst="line">
                <a:avLst/>
              </a:prstGeom>
              <a:ln w="381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4AEB533-1016-2E41-89CE-4A3CED00C764}"/>
                  </a:ext>
                </a:extLst>
              </p:cNvPr>
              <p:cNvCxnSpPr/>
              <p:nvPr/>
            </p:nvCxnSpPr>
            <p:spPr>
              <a:xfrm>
                <a:off x="883404" y="3569777"/>
                <a:ext cx="10926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59A564B-BE3D-1444-BB82-9CA77C539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1736" y="3923654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051DB-D22D-A741-97FD-41B7176A2AD6}"/>
                  </a:ext>
                </a:extLst>
              </p:cNvPr>
              <p:cNvSpPr txBox="1"/>
              <p:nvPr/>
            </p:nvSpPr>
            <p:spPr>
              <a:xfrm>
                <a:off x="2018138" y="3355428"/>
                <a:ext cx="380153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R1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D85A47-7E94-5A4D-B0B7-16D1BEC4FFB3}"/>
                  </a:ext>
                </a:extLst>
              </p:cNvPr>
              <p:cNvSpPr txBox="1"/>
              <p:nvPr/>
            </p:nvSpPr>
            <p:spPr>
              <a:xfrm>
                <a:off x="3515016" y="3738988"/>
                <a:ext cx="380153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R2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3F3565-EBCA-B34C-A56A-6AC72BD88BB7}"/>
                </a:ext>
              </a:extLst>
            </p:cNvPr>
            <p:cNvSpPr txBox="1"/>
            <p:nvPr/>
          </p:nvSpPr>
          <p:spPr>
            <a:xfrm>
              <a:off x="5349884" y="4302510"/>
              <a:ext cx="3227006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Know the length of the reads, plus the distance between them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935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5C9B-32F9-A940-B03C-5B9FA96EF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2056"/>
            <a:ext cx="10972800" cy="1143000"/>
          </a:xfrm>
        </p:spPr>
        <p:txBody>
          <a:bodyPr/>
          <a:lstStyle/>
          <a:p>
            <a:r>
              <a:rPr lang="en-GB" dirty="0"/>
              <a:t>Illumina short-read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34C834-A983-554B-A9B2-4DE6BC147F83}"/>
              </a:ext>
            </a:extLst>
          </p:cNvPr>
          <p:cNvGrpSpPr/>
          <p:nvPr/>
        </p:nvGrpSpPr>
        <p:grpSpPr>
          <a:xfrm>
            <a:off x="1053884" y="1865000"/>
            <a:ext cx="9846590" cy="241084"/>
            <a:chOff x="1053885" y="1722035"/>
            <a:chExt cx="9846590" cy="24108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EC886BE-52A1-3E4E-8B92-6AEB97CA7E93}"/>
                </a:ext>
              </a:extLst>
            </p:cNvPr>
            <p:cNvCxnSpPr>
              <a:cxnSpLocks/>
            </p:cNvCxnSpPr>
            <p:nvPr/>
          </p:nvCxnSpPr>
          <p:spPr>
            <a:xfrm>
              <a:off x="1053886" y="1722035"/>
              <a:ext cx="9846589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82C25EC-CC12-1644-960F-4048CC058837}"/>
                </a:ext>
              </a:extLst>
            </p:cNvPr>
            <p:cNvCxnSpPr/>
            <p:nvPr/>
          </p:nvCxnSpPr>
          <p:spPr>
            <a:xfrm>
              <a:off x="1053885" y="1963119"/>
              <a:ext cx="145684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2812C5-E22D-224F-A6C2-5D0EBE73E8B4}"/>
                </a:ext>
              </a:extLst>
            </p:cNvPr>
            <p:cNvCxnSpPr/>
            <p:nvPr/>
          </p:nvCxnSpPr>
          <p:spPr>
            <a:xfrm>
              <a:off x="4790699" y="1939011"/>
              <a:ext cx="145684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7EF084-692D-4C47-B2C7-F09694E33D01}"/>
                </a:ext>
              </a:extLst>
            </p:cNvPr>
            <p:cNvCxnSpPr/>
            <p:nvPr/>
          </p:nvCxnSpPr>
          <p:spPr>
            <a:xfrm>
              <a:off x="9219769" y="1921791"/>
              <a:ext cx="145684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B5FE3DE-22D9-D347-88CD-66410CEB40C0}"/>
              </a:ext>
            </a:extLst>
          </p:cNvPr>
          <p:cNvSpPr txBox="1"/>
          <p:nvPr/>
        </p:nvSpPr>
        <p:spPr>
          <a:xfrm>
            <a:off x="1053885" y="2588244"/>
            <a:ext cx="9622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Paired-end data helps resolve confusing areas. E.g. if R1 from single read maps to multiple regions, how do you know which is correct?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157E52-442F-BC4B-BEA1-9A11174BA78B}"/>
              </a:ext>
            </a:extLst>
          </p:cNvPr>
          <p:cNvGrpSpPr/>
          <p:nvPr/>
        </p:nvGrpSpPr>
        <p:grpSpPr>
          <a:xfrm>
            <a:off x="1053884" y="4134500"/>
            <a:ext cx="9846589" cy="1148167"/>
            <a:chOff x="790414" y="2458841"/>
            <a:chExt cx="7384942" cy="8611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9F54566-02C8-2644-BB5A-2A1160E1163D}"/>
                </a:ext>
              </a:extLst>
            </p:cNvPr>
            <p:cNvCxnSpPr>
              <a:cxnSpLocks/>
            </p:cNvCxnSpPr>
            <p:nvPr/>
          </p:nvCxnSpPr>
          <p:spPr>
            <a:xfrm>
              <a:off x="790414" y="2652793"/>
              <a:ext cx="7384942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63D6154-1761-7F46-B4BD-E21BD2BA37CA}"/>
                </a:ext>
              </a:extLst>
            </p:cNvPr>
            <p:cNvCxnSpPr/>
            <p:nvPr/>
          </p:nvCxnSpPr>
          <p:spPr>
            <a:xfrm>
              <a:off x="790414" y="2833606"/>
              <a:ext cx="109263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731BAEF-9009-9B4F-B442-7DB3ADFD8AD5}"/>
                </a:ext>
              </a:extLst>
            </p:cNvPr>
            <p:cNvCxnSpPr/>
            <p:nvPr/>
          </p:nvCxnSpPr>
          <p:spPr>
            <a:xfrm>
              <a:off x="3593024" y="2815525"/>
              <a:ext cx="109263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F317DF-604B-294C-81D4-E5225C801594}"/>
                </a:ext>
              </a:extLst>
            </p:cNvPr>
            <p:cNvCxnSpPr/>
            <p:nvPr/>
          </p:nvCxnSpPr>
          <p:spPr>
            <a:xfrm>
              <a:off x="6914827" y="2802610"/>
              <a:ext cx="109263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50F75E-45C0-8840-AEF0-30490DA3C331}"/>
                </a:ext>
              </a:extLst>
            </p:cNvPr>
            <p:cNvCxnSpPr/>
            <p:nvPr/>
          </p:nvCxnSpPr>
          <p:spPr>
            <a:xfrm>
              <a:off x="3593024" y="2980842"/>
              <a:ext cx="109263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E5BCCE-A2EB-944C-9D89-E7855278C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3932" y="2980842"/>
              <a:ext cx="122694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D0130-25D4-4641-BDF8-00EBD44118BB}"/>
                </a:ext>
              </a:extLst>
            </p:cNvPr>
            <p:cNvSpPr/>
            <p:nvPr/>
          </p:nvSpPr>
          <p:spPr>
            <a:xfrm>
              <a:off x="3453539" y="2458841"/>
              <a:ext cx="1371600" cy="861125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45A35C2-262A-EC41-95DD-0695FC0FC990}"/>
              </a:ext>
            </a:extLst>
          </p:cNvPr>
          <p:cNvSpPr txBox="1"/>
          <p:nvPr/>
        </p:nvSpPr>
        <p:spPr>
          <a:xfrm>
            <a:off x="1053885" y="5310437"/>
            <a:ext cx="962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Here, R2 maps uniquely, so can use it to work out where R1 belongs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A01620-8175-0840-897B-13AB85EDCC99}"/>
              </a:ext>
            </a:extLst>
          </p:cNvPr>
          <p:cNvSpPr txBox="1"/>
          <p:nvPr/>
        </p:nvSpPr>
        <p:spPr>
          <a:xfrm>
            <a:off x="123987" y="6398695"/>
            <a:ext cx="11944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More info: </a:t>
            </a:r>
            <a:r>
              <a:rPr lang="en-GB" sz="1600" dirty="0">
                <a:hlinkClick r:id="rId2"/>
              </a:rPr>
              <a:t>https://emea.illumina.com/science/technology/next-generation-sequencing/plan-experiments/paired-end-vs-single-read.html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840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DB64-EDD7-4744-AFA9-46EB8F15F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2315"/>
            <a:ext cx="10972800" cy="1143000"/>
          </a:xfrm>
        </p:spPr>
        <p:txBody>
          <a:bodyPr/>
          <a:lstStyle/>
          <a:p>
            <a:r>
              <a:rPr lang="en-GB" dirty="0"/>
              <a:t>Things to consider: type of sequencing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C9F8F-3361-0E4D-9223-673118FF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83160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Ion Torrent:</a:t>
            </a:r>
            <a:r>
              <a:rPr lang="en-GB" dirty="0"/>
              <a:t> Read lengths of ~200 – 600bp (varies in a batch)</a:t>
            </a:r>
          </a:p>
          <a:p>
            <a:r>
              <a:rPr lang="en-GB" dirty="0"/>
              <a:t>Technology: measure changes in pH to call nucleotide</a:t>
            </a:r>
          </a:p>
          <a:p>
            <a:r>
              <a:rPr lang="en-GB" dirty="0"/>
              <a:t>Susceptible to mis-calling insertions/deletions </a:t>
            </a:r>
            <a:r>
              <a:rPr lang="en-GB" dirty="0">
                <a:sym typeface="Wingdings" pitchFamily="2" charset="2"/>
              </a:rPr>
              <a:t> frameshifts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b="1" dirty="0">
                <a:solidFill>
                  <a:srgbClr val="00B050"/>
                </a:solidFill>
                <a:sym typeface="Wingdings" pitchFamily="2" charset="2"/>
              </a:rPr>
              <a:t>Nanopore:</a:t>
            </a:r>
            <a:r>
              <a:rPr lang="en-GB" dirty="0">
                <a:sym typeface="Wingdings" pitchFamily="2" charset="2"/>
              </a:rPr>
              <a:t> read length varies, can be a few million bp</a:t>
            </a:r>
          </a:p>
          <a:p>
            <a:pPr lvl="1"/>
            <a:r>
              <a:rPr lang="en-GB" dirty="0">
                <a:sym typeface="Wingdings" pitchFamily="2" charset="2"/>
              </a:rPr>
              <a:t>Normally 10s of thousands</a:t>
            </a:r>
          </a:p>
          <a:p>
            <a:r>
              <a:rPr lang="en-GB" dirty="0">
                <a:sym typeface="Wingdings" pitchFamily="2" charset="2"/>
              </a:rPr>
              <a:t>Technology: pass nucleic acid through pore and measure change in current to call base</a:t>
            </a:r>
          </a:p>
          <a:p>
            <a:r>
              <a:rPr lang="en-GB" dirty="0">
                <a:sym typeface="Wingdings" pitchFamily="2" charset="2"/>
              </a:rPr>
              <a:t>Early tech had 65 – 88% accuracy, now 85 – 95%</a:t>
            </a:r>
          </a:p>
          <a:p>
            <a:pPr lvl="1"/>
            <a:r>
              <a:rPr lang="en-GB" dirty="0">
                <a:sym typeface="Wingdings" pitchFamily="2" charset="2"/>
              </a:rPr>
              <a:t>Susceptible to mis-calling the length of homopolymers (stretches of same </a:t>
            </a:r>
            <a:r>
              <a:rPr lang="en-GB" dirty="0" err="1">
                <a:sym typeface="Wingdings" pitchFamily="2" charset="2"/>
              </a:rPr>
              <a:t>nt</a:t>
            </a:r>
            <a:r>
              <a:rPr lang="en-GB" dirty="0">
                <a:sym typeface="Wingdings" pitchFamily="2" charset="2"/>
              </a:rPr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79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A5B5-F2C9-7D46-8345-B8843A42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50724"/>
            <a:ext cx="10972800" cy="1143000"/>
          </a:xfrm>
        </p:spPr>
        <p:txBody>
          <a:bodyPr/>
          <a:lstStyle/>
          <a:p>
            <a:r>
              <a:rPr lang="en-GB" dirty="0"/>
              <a:t>Things to consider: type of sequencing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16267B-72D7-8C4F-97B8-E38C4FD00708}"/>
              </a:ext>
            </a:extLst>
          </p:cNvPr>
          <p:cNvGrpSpPr/>
          <p:nvPr/>
        </p:nvGrpSpPr>
        <p:grpSpPr>
          <a:xfrm>
            <a:off x="1332854" y="2455095"/>
            <a:ext cx="9846589" cy="323745"/>
            <a:chOff x="999640" y="1731110"/>
            <a:chExt cx="7384942" cy="2428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58471A6-AD48-9E4D-9617-5D9DAA702674}"/>
                </a:ext>
              </a:extLst>
            </p:cNvPr>
            <p:cNvGrpSpPr/>
            <p:nvPr/>
          </p:nvGrpSpPr>
          <p:grpSpPr>
            <a:xfrm>
              <a:off x="999640" y="1731110"/>
              <a:ext cx="7384942" cy="242809"/>
              <a:chOff x="790414" y="2652793"/>
              <a:chExt cx="7384942" cy="24280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F66A730-26DC-9C4A-8860-A29ADF01C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414" y="2652793"/>
                <a:ext cx="7384942" cy="0"/>
              </a:xfrm>
              <a:prstGeom prst="line">
                <a:avLst/>
              </a:prstGeom>
              <a:ln w="381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7474FED-A445-6841-B8AC-C0ECEB0E494D}"/>
                  </a:ext>
                </a:extLst>
              </p:cNvPr>
              <p:cNvCxnSpPr/>
              <p:nvPr/>
            </p:nvCxnSpPr>
            <p:spPr>
              <a:xfrm>
                <a:off x="904068" y="2895602"/>
                <a:ext cx="1092630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D703585-CECD-2245-812E-25E1FA1609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6341" y="2895602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D559FA-CCA4-DC4F-BD85-E8A3EFFC3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8274" y="1973919"/>
              <a:ext cx="122694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F6CE15D-9039-0A40-AEB0-6DFDC87D5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7772" y="1973919"/>
              <a:ext cx="122694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6A329F-9057-1248-B92C-CC745AC589FA}"/>
              </a:ext>
            </a:extLst>
          </p:cNvPr>
          <p:cNvGrpSpPr/>
          <p:nvPr/>
        </p:nvGrpSpPr>
        <p:grpSpPr>
          <a:xfrm>
            <a:off x="1332854" y="4403695"/>
            <a:ext cx="9846589" cy="599271"/>
            <a:chOff x="999640" y="2650676"/>
            <a:chExt cx="7384942" cy="44945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70C326-C856-5A47-B125-95B99104E2FB}"/>
                </a:ext>
              </a:extLst>
            </p:cNvPr>
            <p:cNvGrpSpPr/>
            <p:nvPr/>
          </p:nvGrpSpPr>
          <p:grpSpPr>
            <a:xfrm>
              <a:off x="999640" y="2650676"/>
              <a:ext cx="7384942" cy="242809"/>
              <a:chOff x="999640" y="2650676"/>
              <a:chExt cx="7384942" cy="24280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15F8BD0-6679-0C40-8739-980221D9BF3D}"/>
                  </a:ext>
                </a:extLst>
              </p:cNvPr>
              <p:cNvGrpSpPr/>
              <p:nvPr/>
            </p:nvGrpSpPr>
            <p:grpSpPr>
              <a:xfrm>
                <a:off x="999640" y="2650676"/>
                <a:ext cx="7384942" cy="242809"/>
                <a:chOff x="790414" y="2652793"/>
                <a:chExt cx="7384942" cy="242809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B90CB749-061A-AE4B-9413-6508A21C52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0414" y="2652793"/>
                  <a:ext cx="7384942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11745AE-7938-D04E-9E39-D7D438BE4AF3}"/>
                    </a:ext>
                  </a:extLst>
                </p:cNvPr>
                <p:cNvCxnSpPr/>
                <p:nvPr/>
              </p:nvCxnSpPr>
              <p:spPr>
                <a:xfrm>
                  <a:off x="904068" y="2895602"/>
                  <a:ext cx="1092630" cy="0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69502FDA-4E7B-9249-B0F1-CFCAD0C0F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405344" y="2895602"/>
                  <a:ext cx="1226949" cy="0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BED797F-43F8-8344-BC14-6E77BC89EE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7278" y="2893485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B184CA6-EAC0-0048-AF17-E43B94AE57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7772" y="2893485"/>
                <a:ext cx="1226949" cy="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0605F3A-D0BD-0842-915B-E34292910F3E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94" y="3100129"/>
              <a:ext cx="708530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186A618-D8E4-A345-BA64-A2B4DFDAF5C8}"/>
              </a:ext>
            </a:extLst>
          </p:cNvPr>
          <p:cNvSpPr txBox="1"/>
          <p:nvPr/>
        </p:nvSpPr>
        <p:spPr>
          <a:xfrm>
            <a:off x="1284637" y="2892492"/>
            <a:ext cx="9846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Sometimes paired-end reads can’t resolve a repeat region, especially if the repeat length &gt; read length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3C1A4-B359-A142-9BAD-919988675C34}"/>
              </a:ext>
            </a:extLst>
          </p:cNvPr>
          <p:cNvSpPr txBox="1"/>
          <p:nvPr/>
        </p:nvSpPr>
        <p:spPr>
          <a:xfrm>
            <a:off x="1332855" y="5256589"/>
            <a:ext cx="9846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long reads are especially useful as they can sequence through the repeat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2C8B4B-8268-5140-B00F-165292252FF5}"/>
              </a:ext>
            </a:extLst>
          </p:cNvPr>
          <p:cNvCxnSpPr/>
          <p:nvPr/>
        </p:nvCxnSpPr>
        <p:spPr>
          <a:xfrm>
            <a:off x="3177538" y="2778840"/>
            <a:ext cx="145684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A68932-45BA-5942-A440-EFE4D7031D9C}"/>
              </a:ext>
            </a:extLst>
          </p:cNvPr>
          <p:cNvCxnSpPr/>
          <p:nvPr/>
        </p:nvCxnSpPr>
        <p:spPr>
          <a:xfrm>
            <a:off x="3177538" y="4727057"/>
            <a:ext cx="145684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5125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qfc5.hbZnJslbzDCr_2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8528</TotalTime>
  <Words>1246</Words>
  <Application>Microsoft Macintosh PowerPoint</Application>
  <PresentationFormat>Widescreen</PresentationFormat>
  <Paragraphs>180</Paragraphs>
  <Slides>22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Wingdings</vt:lpstr>
      <vt:lpstr>Office Theme</vt:lpstr>
      <vt:lpstr>1_Office Theme</vt:lpstr>
      <vt:lpstr>2_Office Theme</vt:lpstr>
      <vt:lpstr>think-cell Slide</vt:lpstr>
      <vt:lpstr>PowerPoint Presentation</vt:lpstr>
      <vt:lpstr>Genome assembly</vt:lpstr>
      <vt:lpstr>General bioinformatics workflow: from fastq to fasta</vt:lpstr>
      <vt:lpstr>Pipelines and workflows for genome assembly </vt:lpstr>
      <vt:lpstr>Things to consider: type of sequencing data</vt:lpstr>
      <vt:lpstr>Things to consider: type of sequencing data</vt:lpstr>
      <vt:lpstr>Illumina short-read data</vt:lpstr>
      <vt:lpstr>Things to consider: type of sequencing data</vt:lpstr>
      <vt:lpstr>Things to consider: type of sequencing data</vt:lpstr>
      <vt:lpstr>Things to consider</vt:lpstr>
      <vt:lpstr>1. Is it a known genome?</vt:lpstr>
      <vt:lpstr>PowerPoint Presentation</vt:lpstr>
      <vt:lpstr>2. Is there a reference sequence available?</vt:lpstr>
      <vt:lpstr>2. Is there a reference sequence available?</vt:lpstr>
      <vt:lpstr>2. Is there a reference sequence available?</vt:lpstr>
      <vt:lpstr>3. Is there a significant genome feature you should be aware of?</vt:lpstr>
      <vt:lpstr>   RSV             FLU         SARS-CoV-2</vt:lpstr>
      <vt:lpstr>4. Compute power/infrastructure 5. Command line vs user interface</vt:lpstr>
      <vt:lpstr>Some basic terminology</vt:lpstr>
      <vt:lpstr>Different file formats</vt:lpstr>
      <vt:lpstr>PowerPoint Presentation</vt:lpstr>
      <vt:lpstr>Quality control - assembly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</dc:creator>
  <cp:lastModifiedBy>Dikeledi Kekana</cp:lastModifiedBy>
  <cp:revision>88</cp:revision>
  <dcterms:created xsi:type="dcterms:W3CDTF">2018-07-10T11:32:16Z</dcterms:created>
  <dcterms:modified xsi:type="dcterms:W3CDTF">2025-09-16T10:42:14Z</dcterms:modified>
</cp:coreProperties>
</file>